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322" r:id="rId2"/>
    <p:sldId id="257" r:id="rId3"/>
    <p:sldId id="259" r:id="rId4"/>
    <p:sldId id="301" r:id="rId5"/>
    <p:sldId id="258" r:id="rId6"/>
    <p:sldId id="261" r:id="rId7"/>
    <p:sldId id="260" r:id="rId8"/>
    <p:sldId id="302" r:id="rId9"/>
    <p:sldId id="262" r:id="rId10"/>
    <p:sldId id="303" r:id="rId11"/>
    <p:sldId id="269" r:id="rId12"/>
    <p:sldId id="264" r:id="rId13"/>
    <p:sldId id="265" r:id="rId14"/>
    <p:sldId id="270" r:id="rId15"/>
    <p:sldId id="266" r:id="rId16"/>
    <p:sldId id="267" r:id="rId17"/>
    <p:sldId id="271" r:id="rId18"/>
    <p:sldId id="272" r:id="rId19"/>
    <p:sldId id="276" r:id="rId20"/>
    <p:sldId id="277" r:id="rId21"/>
    <p:sldId id="275" r:id="rId22"/>
    <p:sldId id="273" r:id="rId23"/>
    <p:sldId id="279" r:id="rId24"/>
    <p:sldId id="280" r:id="rId25"/>
    <p:sldId id="287" r:id="rId26"/>
    <p:sldId id="286" r:id="rId27"/>
    <p:sldId id="285" r:id="rId28"/>
    <p:sldId id="281" r:id="rId29"/>
    <p:sldId id="288" r:id="rId30"/>
    <p:sldId id="289" r:id="rId31"/>
    <p:sldId id="278" r:id="rId32"/>
    <p:sldId id="274" r:id="rId33"/>
    <p:sldId id="290" r:id="rId34"/>
    <p:sldId id="304" r:id="rId35"/>
    <p:sldId id="305" r:id="rId36"/>
    <p:sldId id="306" r:id="rId37"/>
    <p:sldId id="307" r:id="rId38"/>
    <p:sldId id="308" r:id="rId39"/>
    <p:sldId id="309" r:id="rId40"/>
    <p:sldId id="310" r:id="rId41"/>
    <p:sldId id="311" r:id="rId42"/>
    <p:sldId id="312" r:id="rId43"/>
    <p:sldId id="313" r:id="rId44"/>
    <p:sldId id="314" r:id="rId45"/>
    <p:sldId id="316" r:id="rId46"/>
    <p:sldId id="315" r:id="rId47"/>
    <p:sldId id="318" r:id="rId48"/>
    <p:sldId id="319" r:id="rId49"/>
    <p:sldId id="320" r:id="rId50"/>
    <p:sldId id="321" r:id="rId5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23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15F7FCA-4E28-4B4F-B7FB-49733DB7B72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A1D316E7-FEBC-4DD4-A649-AFDA6C50187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AE36B85-D652-49DE-A764-C04BFD4CEFC1}" type="datetimeFigureOut">
              <a:rPr lang="pt-BR" smtClean="0"/>
              <a:t>27/01/2022</a:t>
            </a:fld>
            <a:endParaRPr lang="pt-BR"/>
          </a:p>
        </p:txBody>
      </p:sp>
      <p:sp>
        <p:nvSpPr>
          <p:cNvPr id="4" name="Espaço Reservado para Rodapé 3">
            <a:extLst>
              <a:ext uri="{FF2B5EF4-FFF2-40B4-BE49-F238E27FC236}">
                <a16:creationId xmlns:a16="http://schemas.microsoft.com/office/drawing/2014/main" id="{C45742F1-D161-45FC-8A3B-6811AD8A472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pt-BR"/>
              <a:t>Bella Aliança - Tintas e Vernizes</a:t>
            </a:r>
          </a:p>
        </p:txBody>
      </p:sp>
      <p:sp>
        <p:nvSpPr>
          <p:cNvPr id="5" name="Espaço Reservado para Número de Slide 4">
            <a:extLst>
              <a:ext uri="{FF2B5EF4-FFF2-40B4-BE49-F238E27FC236}">
                <a16:creationId xmlns:a16="http://schemas.microsoft.com/office/drawing/2014/main" id="{460F2F33-79AB-4465-AD47-6F48BF7D36A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1632C29-4C63-4619-A1DB-8FBB94A340A0}" type="slidenum">
              <a:rPr lang="pt-BR" smtClean="0"/>
              <a:t>‹nº›</a:t>
            </a:fld>
            <a:endParaRPr lang="pt-BR"/>
          </a:p>
        </p:txBody>
      </p:sp>
    </p:spTree>
    <p:extLst>
      <p:ext uri="{BB962C8B-B14F-4D97-AF65-F5344CB8AC3E}">
        <p14:creationId xmlns:p14="http://schemas.microsoft.com/office/powerpoint/2010/main" val="31287826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04DDF32-353D-4C73-A0C5-8CC72641EB3A}" type="datetimeFigureOut">
              <a:rPr lang="pt-BR" smtClean="0"/>
              <a:t>27/01/2022</a:t>
            </a:fld>
            <a:endParaRPr lang="pt-BR"/>
          </a:p>
        </p:txBody>
      </p:sp>
      <p:sp>
        <p:nvSpPr>
          <p:cNvPr id="4" name="Espaço Reservado para Imagem de Sli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pt-BR"/>
              <a:t>Bella Aliança - Tintas e Vernizes</a:t>
            </a: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D2ED16-9E4E-4923-AD91-756E0A8EA5D8}" type="slidenum">
              <a:rPr lang="pt-BR" smtClean="0"/>
              <a:t>‹nº›</a:t>
            </a:fld>
            <a:endParaRPr lang="pt-BR"/>
          </a:p>
        </p:txBody>
      </p:sp>
    </p:spTree>
    <p:extLst>
      <p:ext uri="{BB962C8B-B14F-4D97-AF65-F5344CB8AC3E}">
        <p14:creationId xmlns:p14="http://schemas.microsoft.com/office/powerpoint/2010/main" val="39506399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1EC8325-9860-43AB-B445-37339E39F08B}" type="datetime1">
              <a:rPr lang="pt-BR" smtClean="0"/>
              <a:t>27/01/2022</a:t>
            </a:fld>
            <a:endParaRPr lang="pt-BR"/>
          </a:p>
        </p:txBody>
      </p:sp>
      <p:sp>
        <p:nvSpPr>
          <p:cNvPr id="5" name="Footer Placeholder 4"/>
          <p:cNvSpPr>
            <a:spLocks noGrp="1"/>
          </p:cNvSpPr>
          <p:nvPr>
            <p:ph type="ftr" sz="quarter" idx="11"/>
          </p:nvPr>
        </p:nvSpPr>
        <p:spPr/>
        <p:txBody>
          <a:bodyPr/>
          <a:lstStyle/>
          <a:p>
            <a:r>
              <a:rPr lang="pt-BR"/>
              <a:t>MAC COATINGS</a:t>
            </a:r>
          </a:p>
        </p:txBody>
      </p:sp>
      <p:sp>
        <p:nvSpPr>
          <p:cNvPr id="6" name="Slide Number Placeholder 5"/>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148238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D6ADBDE-8375-44F0-BB05-3520E5E879C8}" type="datetime1">
              <a:rPr lang="pt-BR" smtClean="0"/>
              <a:t>27/01/2022</a:t>
            </a:fld>
            <a:endParaRPr lang="pt-BR"/>
          </a:p>
        </p:txBody>
      </p:sp>
      <p:sp>
        <p:nvSpPr>
          <p:cNvPr id="5" name="Footer Placeholder 4"/>
          <p:cNvSpPr>
            <a:spLocks noGrp="1"/>
          </p:cNvSpPr>
          <p:nvPr>
            <p:ph type="ftr" sz="quarter" idx="11"/>
          </p:nvPr>
        </p:nvSpPr>
        <p:spPr/>
        <p:txBody>
          <a:bodyPr/>
          <a:lstStyle/>
          <a:p>
            <a:r>
              <a:rPr lang="pt-BR"/>
              <a:t>MAC COATINGS</a:t>
            </a:r>
          </a:p>
        </p:txBody>
      </p:sp>
      <p:sp>
        <p:nvSpPr>
          <p:cNvPr id="6" name="Slide Number Placeholder 5"/>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53096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E344B7F-A8EC-4EC3-A567-F21B8227E0EA}" type="datetime1">
              <a:rPr lang="pt-BR" smtClean="0"/>
              <a:t>27/01/2022</a:t>
            </a:fld>
            <a:endParaRPr lang="pt-BR"/>
          </a:p>
        </p:txBody>
      </p:sp>
      <p:sp>
        <p:nvSpPr>
          <p:cNvPr id="5" name="Footer Placeholder 4"/>
          <p:cNvSpPr>
            <a:spLocks noGrp="1"/>
          </p:cNvSpPr>
          <p:nvPr>
            <p:ph type="ftr" sz="quarter" idx="11"/>
          </p:nvPr>
        </p:nvSpPr>
        <p:spPr/>
        <p:txBody>
          <a:bodyPr/>
          <a:lstStyle/>
          <a:p>
            <a:r>
              <a:rPr lang="pt-BR"/>
              <a:t>MAC COATINGS</a:t>
            </a:r>
          </a:p>
        </p:txBody>
      </p:sp>
      <p:sp>
        <p:nvSpPr>
          <p:cNvPr id="6" name="Slide Number Placeholder 5"/>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179454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BB8E229-9ED6-4CED-917B-F427144D2DCA}" type="datetime1">
              <a:rPr lang="pt-BR" smtClean="0"/>
              <a:t>27/01/2022</a:t>
            </a:fld>
            <a:endParaRPr lang="pt-BR"/>
          </a:p>
        </p:txBody>
      </p:sp>
      <p:sp>
        <p:nvSpPr>
          <p:cNvPr id="5" name="Footer Placeholder 4"/>
          <p:cNvSpPr>
            <a:spLocks noGrp="1"/>
          </p:cNvSpPr>
          <p:nvPr>
            <p:ph type="ftr" sz="quarter" idx="11"/>
          </p:nvPr>
        </p:nvSpPr>
        <p:spPr/>
        <p:txBody>
          <a:bodyPr/>
          <a:lstStyle/>
          <a:p>
            <a:r>
              <a:rPr lang="pt-BR"/>
              <a:t>MAC COATINGS</a:t>
            </a:r>
          </a:p>
        </p:txBody>
      </p:sp>
      <p:sp>
        <p:nvSpPr>
          <p:cNvPr id="6" name="Slide Number Placeholder 5"/>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373539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C8C6B6A-0233-4C8F-97BD-BE3580BAE4A9}" type="datetime1">
              <a:rPr lang="pt-BR" smtClean="0"/>
              <a:t>27/01/2022</a:t>
            </a:fld>
            <a:endParaRPr lang="pt-BR"/>
          </a:p>
        </p:txBody>
      </p:sp>
      <p:sp>
        <p:nvSpPr>
          <p:cNvPr id="5" name="Footer Placeholder 4"/>
          <p:cNvSpPr>
            <a:spLocks noGrp="1"/>
          </p:cNvSpPr>
          <p:nvPr>
            <p:ph type="ftr" sz="quarter" idx="11"/>
          </p:nvPr>
        </p:nvSpPr>
        <p:spPr/>
        <p:txBody>
          <a:bodyPr/>
          <a:lstStyle/>
          <a:p>
            <a:r>
              <a:rPr lang="pt-BR"/>
              <a:t>MAC COATINGS</a:t>
            </a:r>
          </a:p>
        </p:txBody>
      </p:sp>
      <p:sp>
        <p:nvSpPr>
          <p:cNvPr id="6" name="Slide Number Placeholder 5"/>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214180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3DC5079-130C-4394-A2B2-0AEB9D562B4D}" type="datetime1">
              <a:rPr lang="pt-BR" smtClean="0"/>
              <a:t>27/01/2022</a:t>
            </a:fld>
            <a:endParaRPr lang="pt-BR"/>
          </a:p>
        </p:txBody>
      </p:sp>
      <p:sp>
        <p:nvSpPr>
          <p:cNvPr id="6" name="Footer Placeholder 5"/>
          <p:cNvSpPr>
            <a:spLocks noGrp="1"/>
          </p:cNvSpPr>
          <p:nvPr>
            <p:ph type="ftr" sz="quarter" idx="11"/>
          </p:nvPr>
        </p:nvSpPr>
        <p:spPr/>
        <p:txBody>
          <a:bodyPr/>
          <a:lstStyle/>
          <a:p>
            <a:r>
              <a:rPr lang="pt-BR"/>
              <a:t>MAC COATINGS</a:t>
            </a:r>
          </a:p>
        </p:txBody>
      </p:sp>
      <p:sp>
        <p:nvSpPr>
          <p:cNvPr id="7" name="Slide Number Placeholder 6"/>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41630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72381" y="3618442"/>
            <a:ext cx="2901255"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3471863" y="3618442"/>
            <a:ext cx="2915543"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CDFA727-A0FC-4E66-BD83-89B30E28AB13}" type="datetime1">
              <a:rPr lang="pt-BR" smtClean="0"/>
              <a:t>27/01/2022</a:t>
            </a:fld>
            <a:endParaRPr lang="pt-BR"/>
          </a:p>
        </p:txBody>
      </p:sp>
      <p:sp>
        <p:nvSpPr>
          <p:cNvPr id="8" name="Footer Placeholder 7"/>
          <p:cNvSpPr>
            <a:spLocks noGrp="1"/>
          </p:cNvSpPr>
          <p:nvPr>
            <p:ph type="ftr" sz="quarter" idx="11"/>
          </p:nvPr>
        </p:nvSpPr>
        <p:spPr/>
        <p:txBody>
          <a:bodyPr/>
          <a:lstStyle/>
          <a:p>
            <a:r>
              <a:rPr lang="pt-BR"/>
              <a:t>MAC COATINGS</a:t>
            </a:r>
          </a:p>
        </p:txBody>
      </p:sp>
      <p:sp>
        <p:nvSpPr>
          <p:cNvPr id="9" name="Slide Number Placeholder 8"/>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137424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87C75B0-0E8B-4694-A2B7-D83B2353C41F}" type="datetime1">
              <a:rPr lang="pt-BR" smtClean="0"/>
              <a:t>27/01/2022</a:t>
            </a:fld>
            <a:endParaRPr lang="pt-BR"/>
          </a:p>
        </p:txBody>
      </p:sp>
      <p:sp>
        <p:nvSpPr>
          <p:cNvPr id="4" name="Footer Placeholder 3"/>
          <p:cNvSpPr>
            <a:spLocks noGrp="1"/>
          </p:cNvSpPr>
          <p:nvPr>
            <p:ph type="ftr" sz="quarter" idx="11"/>
          </p:nvPr>
        </p:nvSpPr>
        <p:spPr/>
        <p:txBody>
          <a:bodyPr/>
          <a:lstStyle/>
          <a:p>
            <a:r>
              <a:rPr lang="pt-BR"/>
              <a:t>MAC COATINGS</a:t>
            </a:r>
          </a:p>
        </p:txBody>
      </p:sp>
      <p:sp>
        <p:nvSpPr>
          <p:cNvPr id="5" name="Slide Number Placeholder 4"/>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89973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7603-55F7-4A5C-8CE8-A8153F54B62D}" type="datetime1">
              <a:rPr lang="pt-BR" smtClean="0"/>
              <a:t>27/01/2022</a:t>
            </a:fld>
            <a:endParaRPr lang="pt-BR"/>
          </a:p>
        </p:txBody>
      </p:sp>
      <p:sp>
        <p:nvSpPr>
          <p:cNvPr id="3" name="Footer Placeholder 2"/>
          <p:cNvSpPr>
            <a:spLocks noGrp="1"/>
          </p:cNvSpPr>
          <p:nvPr>
            <p:ph type="ftr" sz="quarter" idx="11"/>
          </p:nvPr>
        </p:nvSpPr>
        <p:spPr/>
        <p:txBody>
          <a:bodyPr/>
          <a:lstStyle/>
          <a:p>
            <a:r>
              <a:rPr lang="pt-BR"/>
              <a:t>MAC COATINGS</a:t>
            </a:r>
          </a:p>
        </p:txBody>
      </p:sp>
      <p:sp>
        <p:nvSpPr>
          <p:cNvPr id="4" name="Slide Number Placeholder 3"/>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31950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7CE846-11E5-46D3-8442-FE421AEDCC15}" type="datetime1">
              <a:rPr lang="pt-BR" smtClean="0"/>
              <a:t>27/01/2022</a:t>
            </a:fld>
            <a:endParaRPr lang="pt-BR"/>
          </a:p>
        </p:txBody>
      </p:sp>
      <p:sp>
        <p:nvSpPr>
          <p:cNvPr id="6" name="Footer Placeholder 5"/>
          <p:cNvSpPr>
            <a:spLocks noGrp="1"/>
          </p:cNvSpPr>
          <p:nvPr>
            <p:ph type="ftr" sz="quarter" idx="11"/>
          </p:nvPr>
        </p:nvSpPr>
        <p:spPr/>
        <p:txBody>
          <a:bodyPr/>
          <a:lstStyle/>
          <a:p>
            <a:r>
              <a:rPr lang="pt-BR"/>
              <a:t>MAC COATINGS</a:t>
            </a:r>
          </a:p>
        </p:txBody>
      </p:sp>
      <p:sp>
        <p:nvSpPr>
          <p:cNvPr id="7" name="Slide Number Placeholder 6"/>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246340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AAAAE6F-B419-451D-BFFE-2959B95DB2B7}" type="datetime1">
              <a:rPr lang="pt-BR" smtClean="0"/>
              <a:t>27/01/2022</a:t>
            </a:fld>
            <a:endParaRPr lang="pt-BR"/>
          </a:p>
        </p:txBody>
      </p:sp>
      <p:sp>
        <p:nvSpPr>
          <p:cNvPr id="6" name="Footer Placeholder 5"/>
          <p:cNvSpPr>
            <a:spLocks noGrp="1"/>
          </p:cNvSpPr>
          <p:nvPr>
            <p:ph type="ftr" sz="quarter" idx="11"/>
          </p:nvPr>
        </p:nvSpPr>
        <p:spPr/>
        <p:txBody>
          <a:bodyPr/>
          <a:lstStyle/>
          <a:p>
            <a:r>
              <a:rPr lang="pt-BR"/>
              <a:t>MAC COATINGS</a:t>
            </a:r>
          </a:p>
        </p:txBody>
      </p:sp>
      <p:sp>
        <p:nvSpPr>
          <p:cNvPr id="7" name="Slide Number Placeholder 6"/>
          <p:cNvSpPr>
            <a:spLocks noGrp="1"/>
          </p:cNvSpPr>
          <p:nvPr>
            <p:ph type="sldNum" sz="quarter" idx="12"/>
          </p:nvPr>
        </p:nvSpPr>
        <p:spPr/>
        <p:txBody>
          <a:bodyPr/>
          <a:lstStyle/>
          <a:p>
            <a:fld id="{938DCB82-2CC0-4165-9D95-50B92D491DF2}" type="slidenum">
              <a:rPr lang="pt-BR" smtClean="0"/>
              <a:t>‹nº›</a:t>
            </a:fld>
            <a:endParaRPr lang="pt-BR"/>
          </a:p>
        </p:txBody>
      </p:sp>
    </p:spTree>
    <p:extLst>
      <p:ext uri="{BB962C8B-B14F-4D97-AF65-F5344CB8AC3E}">
        <p14:creationId xmlns:p14="http://schemas.microsoft.com/office/powerpoint/2010/main" val="53558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C5DC3CC-550E-4E51-B7D8-0729920AFF49}" type="datetime1">
              <a:rPr lang="pt-BR" smtClean="0"/>
              <a:t>27/01/2022</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a:t>MAC COATINGS</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38DCB82-2CC0-4165-9D95-50B92D491DF2}" type="slidenum">
              <a:rPr lang="pt-BR" smtClean="0"/>
              <a:t>‹nº›</a:t>
            </a:fld>
            <a:endParaRPr lang="pt-BR"/>
          </a:p>
        </p:txBody>
      </p:sp>
    </p:spTree>
    <p:extLst>
      <p:ext uri="{BB962C8B-B14F-4D97-AF65-F5344CB8AC3E}">
        <p14:creationId xmlns:p14="http://schemas.microsoft.com/office/powerpoint/2010/main" val="168570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B3E08-58A1-4D49-ADF6-BB11313A1350}"/>
              </a:ext>
            </a:extLst>
          </p:cNvPr>
          <p:cNvSpPr>
            <a:spLocks noGrp="1"/>
          </p:cNvSpPr>
          <p:nvPr>
            <p:ph type="title"/>
          </p:nvPr>
        </p:nvSpPr>
        <p:spPr>
          <a:xfrm>
            <a:off x="471488" y="6553200"/>
            <a:ext cx="5915025" cy="2152651"/>
          </a:xfrm>
        </p:spPr>
        <p:txBody>
          <a:bodyPr>
            <a:normAutofit/>
          </a:bodyPr>
          <a:lstStyle/>
          <a:p>
            <a:pPr algn="ctr"/>
            <a:r>
              <a:rPr lang="pt-BR" sz="2200" b="1" dirty="0"/>
              <a:t>TREINAMENTO DE PINTURA MOVELEIRA</a:t>
            </a:r>
            <a:br>
              <a:rPr lang="pt-BR" sz="2200" dirty="0"/>
            </a:br>
            <a:br>
              <a:rPr lang="pt-BR" sz="2200" dirty="0"/>
            </a:br>
            <a:r>
              <a:rPr lang="pt-BR" sz="2200" dirty="0"/>
              <a:t>JUNHO/2021</a:t>
            </a:r>
          </a:p>
        </p:txBody>
      </p:sp>
      <p:pic>
        <p:nvPicPr>
          <p:cNvPr id="6" name="Espaço Reservado para Conteúdo 5">
            <a:extLst>
              <a:ext uri="{FF2B5EF4-FFF2-40B4-BE49-F238E27FC236}">
                <a16:creationId xmlns:a16="http://schemas.microsoft.com/office/drawing/2014/main" id="{7CA27441-D8CA-4E05-95B1-B3B5DE4604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487" y="2523105"/>
            <a:ext cx="5915025" cy="2816678"/>
          </a:xfrm>
        </p:spPr>
      </p:pic>
      <p:sp>
        <p:nvSpPr>
          <p:cNvPr id="4" name="Espaço Reservado para Rodapé 3">
            <a:extLst>
              <a:ext uri="{FF2B5EF4-FFF2-40B4-BE49-F238E27FC236}">
                <a16:creationId xmlns:a16="http://schemas.microsoft.com/office/drawing/2014/main" id="{5D6D5733-5126-4B5E-A768-FE23CD2B41EA}"/>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293412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6F4231F2-CEFF-42B6-A9A0-490F47DF4D1B}"/>
              </a:ext>
            </a:extLst>
          </p:cNvPr>
          <p:cNvSpPr>
            <a:spLocks noGrp="1"/>
          </p:cNvSpPr>
          <p:nvPr>
            <p:ph type="ftr" sz="quarter" idx="11"/>
          </p:nvPr>
        </p:nvSpPr>
        <p:spPr/>
        <p:txBody>
          <a:bodyPr/>
          <a:lstStyle/>
          <a:p>
            <a:r>
              <a:rPr lang="pt-BR"/>
              <a:t>MAC COATINGS</a:t>
            </a:r>
          </a:p>
        </p:txBody>
      </p:sp>
      <p:sp>
        <p:nvSpPr>
          <p:cNvPr id="6" name="CaixaDeTexto 5">
            <a:extLst>
              <a:ext uri="{FF2B5EF4-FFF2-40B4-BE49-F238E27FC236}">
                <a16:creationId xmlns:a16="http://schemas.microsoft.com/office/drawing/2014/main" id="{D87B60FE-12D2-4C4D-B918-177E58A1D023}"/>
              </a:ext>
            </a:extLst>
          </p:cNvPr>
          <p:cNvSpPr txBox="1"/>
          <p:nvPr/>
        </p:nvSpPr>
        <p:spPr>
          <a:xfrm>
            <a:off x="476250" y="1466850"/>
            <a:ext cx="5981700" cy="3017557"/>
          </a:xfrm>
          <a:prstGeom prst="rect">
            <a:avLst/>
          </a:prstGeom>
          <a:noFill/>
        </p:spPr>
        <p:txBody>
          <a:bodyPr wrap="square" rtlCol="0">
            <a:spAutoFit/>
          </a:bodyPr>
          <a:lstStyle/>
          <a:p>
            <a:pPr algn="just">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6 - Tingidores Concentrados ou Pronto Uso</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Os Tingidores são produtos constituídos por solventes adequados e corantes metálicos (anilina), que combinados conferem uma cor especifica conforme um padrão fornecido pelo cliente.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Nesta linha de produtos, temos os Tingidores concentrados e neste caso o cliente deverá fazer a sua própria diluição ou os Tingidores Pronto Uso, que podem ser aplicados, direto da embalagem original fornecida.</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pt-BR" sz="1600" dirty="0">
              <a:latin typeface="Century Gothic" panose="020B0502020202020204" pitchFamily="34" charset="0"/>
            </a:endParaRPr>
          </a:p>
        </p:txBody>
      </p:sp>
      <p:pic>
        <p:nvPicPr>
          <p:cNvPr id="7" name="Imagem 6">
            <a:extLst>
              <a:ext uri="{FF2B5EF4-FFF2-40B4-BE49-F238E27FC236}">
                <a16:creationId xmlns:a16="http://schemas.microsoft.com/office/drawing/2014/main" id="{94799024-B75F-40FC-87D9-2F25CAFB2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33316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4A826E7-AD66-4AFE-AB9B-80853704AE96}"/>
              </a:ext>
            </a:extLst>
          </p:cNvPr>
          <p:cNvSpPr txBox="1"/>
          <p:nvPr/>
        </p:nvSpPr>
        <p:spPr>
          <a:xfrm>
            <a:off x="668536" y="4352835"/>
            <a:ext cx="5520928" cy="1754326"/>
          </a:xfrm>
          <a:prstGeom prst="rect">
            <a:avLst/>
          </a:prstGeom>
          <a:noFill/>
        </p:spPr>
        <p:txBody>
          <a:bodyPr wrap="square" rtlCol="0">
            <a:spAutoFit/>
          </a:bodyPr>
          <a:lstStyle/>
          <a:p>
            <a:pPr algn="ctr"/>
            <a:r>
              <a:rPr lang="pt-BR" sz="3600" b="1" dirty="0">
                <a:latin typeface="Century Gothic" panose="020B0502020202020204" pitchFamily="34" charset="0"/>
              </a:rPr>
              <a:t>CUIDADOS NA UTILIZAÇÃO DOS PRODUTOS</a:t>
            </a:r>
            <a:endParaRPr lang="pt-BR" sz="3600" dirty="0">
              <a:latin typeface="Century Gothic" panose="020B0502020202020204" pitchFamily="34" charset="0"/>
            </a:endParaRPr>
          </a:p>
        </p:txBody>
      </p:sp>
    </p:spTree>
    <p:extLst>
      <p:ext uri="{BB962C8B-B14F-4D97-AF65-F5344CB8AC3E}">
        <p14:creationId xmlns:p14="http://schemas.microsoft.com/office/powerpoint/2010/main" val="237467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4BCED18-0C98-4C5F-980F-36FEB188A50A}"/>
              </a:ext>
            </a:extLst>
          </p:cNvPr>
          <p:cNvSpPr txBox="1"/>
          <p:nvPr/>
        </p:nvSpPr>
        <p:spPr>
          <a:xfrm>
            <a:off x="452927" y="555478"/>
            <a:ext cx="6041877" cy="7232749"/>
          </a:xfrm>
          <a:prstGeom prst="rect">
            <a:avLst/>
          </a:prstGeom>
          <a:noFill/>
        </p:spPr>
        <p:txBody>
          <a:bodyPr wrap="square" rtlCol="0">
            <a:spAutoFit/>
          </a:bodyPr>
          <a:lstStyle/>
          <a:p>
            <a:endParaRPr lang="pt-BR" sz="1600" b="1" dirty="0">
              <a:latin typeface="Century Gothic" panose="020B0502020202020204" pitchFamily="34" charset="0"/>
            </a:endParaRPr>
          </a:p>
          <a:p>
            <a:pPr algn="ctr"/>
            <a:r>
              <a:rPr lang="pt-BR" sz="1600" b="1" dirty="0">
                <a:latin typeface="Century Gothic" panose="020B0502020202020204" pitchFamily="34" charset="0"/>
              </a:rPr>
              <a:t>Produtos Poliuretanos </a:t>
            </a:r>
          </a:p>
          <a:p>
            <a:pPr algn="ctr"/>
            <a:endParaRPr lang="pt-BR" sz="1600" b="1" dirty="0">
              <a:latin typeface="Century Gothic" panose="020B0502020202020204" pitchFamily="34" charset="0"/>
            </a:endParaRPr>
          </a:p>
          <a:p>
            <a:pPr algn="ctr"/>
            <a:endParaRPr lang="pt-BR" sz="1600" dirty="0">
              <a:latin typeface="Century Gothic" panose="020B0502020202020204" pitchFamily="34" charset="0"/>
            </a:endParaRPr>
          </a:p>
          <a:p>
            <a:r>
              <a:rPr lang="pt-BR" sz="1600" b="1" dirty="0">
                <a:latin typeface="Century Gothic" panose="020B0502020202020204" pitchFamily="34" charset="0"/>
              </a:rPr>
              <a:t>1 - Catálise e diluição para aplicação</a:t>
            </a:r>
          </a:p>
          <a:p>
            <a:endParaRPr lang="pt-BR" sz="1600" dirty="0">
              <a:latin typeface="Century Gothic" panose="020B0502020202020204" pitchFamily="34" charset="0"/>
            </a:endParaRPr>
          </a:p>
          <a:p>
            <a:r>
              <a:rPr lang="pt-BR" sz="1600" dirty="0">
                <a:latin typeface="Century Gothic" panose="020B0502020202020204" pitchFamily="34" charset="0"/>
              </a:rPr>
              <a:t>Os produtos poliuretanos/acrílicos são muitos sensíveis a umidade do ar e o uso inadequado de diluentes e catalisadores PU podem prejudicar a qualidade do produto. Neste caso os diluentes deverão ser mantidos em suas embalagens originais e bem fechados. Quanto ao catalisador, como é muito sensível a umidade do ar, devemos ter um cuidado extremo com a embalagem.</a:t>
            </a:r>
          </a:p>
          <a:p>
            <a:r>
              <a:rPr lang="pt-BR" sz="1600" dirty="0">
                <a:latin typeface="Century Gothic" panose="020B0502020202020204" pitchFamily="34" charset="0"/>
              </a:rPr>
              <a:t>Ao desenvolver um produto PU, o químico também formula um diluente e o catalisador adequado ao sistema, e determina através de cálculos, qual a proporção ideal a ser utilizado. Desta forma é muito importante utilizar o catalisador e diluente correto, bem como a proporção indicada na etiqueta do produto. Se não seguirmos estas instruções, corremos o risco do produto não secar, trincar ou não atingir o brilho desejado.</a:t>
            </a:r>
          </a:p>
          <a:p>
            <a:r>
              <a:rPr lang="pt-BR" sz="1600" dirty="0">
                <a:latin typeface="Century Gothic" panose="020B0502020202020204" pitchFamily="34" charset="0"/>
              </a:rPr>
              <a:t>Nunca utilizar um catalisador PU, que apresente aspecto turvo(leitoso), com separação de fases, embalagem extremamente estufada ou sedimentação (massa gelatinosa) no fundo da lata. Outro ponto importante a ser considerado, é que após a mistura (componente A e B), inicia-se uma reação, e o produto começa a sofrer um aumento de viscosidade, seguindo até um ponto de </a:t>
            </a:r>
            <a:r>
              <a:rPr lang="pt-BR" sz="1600" dirty="0" err="1">
                <a:latin typeface="Century Gothic" panose="020B0502020202020204" pitchFamily="34" charset="0"/>
              </a:rPr>
              <a:t>gelatinização</a:t>
            </a:r>
            <a:r>
              <a:rPr lang="pt-BR" sz="1600" dirty="0">
                <a:latin typeface="Century Gothic" panose="020B0502020202020204" pitchFamily="34" charset="0"/>
              </a:rPr>
              <a:t>.</a:t>
            </a:r>
          </a:p>
        </p:txBody>
      </p:sp>
      <p:pic>
        <p:nvPicPr>
          <p:cNvPr id="5" name="Imagem 4">
            <a:extLst>
              <a:ext uri="{FF2B5EF4-FFF2-40B4-BE49-F238E27FC236}">
                <a16:creationId xmlns:a16="http://schemas.microsoft.com/office/drawing/2014/main" id="{2831DA07-358E-458F-A20C-D5ECE35C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10789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1506616-965B-4512-B08F-681EB4100CB2}"/>
              </a:ext>
            </a:extLst>
          </p:cNvPr>
          <p:cNvSpPr txBox="1"/>
          <p:nvPr/>
        </p:nvSpPr>
        <p:spPr>
          <a:xfrm>
            <a:off x="452926" y="861740"/>
            <a:ext cx="6041877" cy="8494633"/>
          </a:xfrm>
          <a:prstGeom prst="rect">
            <a:avLst/>
          </a:prstGeom>
          <a:noFill/>
        </p:spPr>
        <p:txBody>
          <a:bodyPr wrap="square" rtlCol="0">
            <a:spAutoFit/>
          </a:bodyPr>
          <a:lstStyle/>
          <a:p>
            <a:endParaRPr lang="pt-BR" dirty="0"/>
          </a:p>
          <a:p>
            <a:r>
              <a:rPr lang="pt-BR" sz="1600" dirty="0">
                <a:latin typeface="Century Gothic" panose="020B0502020202020204" pitchFamily="34" charset="0"/>
              </a:rPr>
              <a:t>A este processo, denominamos </a:t>
            </a:r>
            <a:r>
              <a:rPr lang="pt-BR" sz="1600" dirty="0" err="1">
                <a:latin typeface="Century Gothic" panose="020B0502020202020204" pitchFamily="34" charset="0"/>
              </a:rPr>
              <a:t>Pot</a:t>
            </a:r>
            <a:r>
              <a:rPr lang="pt-BR" sz="1600" dirty="0">
                <a:latin typeface="Century Gothic" panose="020B0502020202020204" pitchFamily="34" charset="0"/>
              </a:rPr>
              <a:t> Life que é o tempo de vida útil da mistura. Então se prepararmos um volume muito grande de produto poliuretano, e não o utilizarmos dentro de um determinado período (aproximadamente 4 horas), o produto por si só, irá reagir, apresentando aumento de viscosidade até gelatinizar e posteriormente petrificar. Isto pode danificar tanques, mangueiras p pistolas de aplicação. </a:t>
            </a:r>
          </a:p>
          <a:p>
            <a:endParaRPr lang="pt-BR" sz="1600" dirty="0">
              <a:latin typeface="Century Gothic" panose="020B0502020202020204" pitchFamily="34" charset="0"/>
            </a:endParaRPr>
          </a:p>
          <a:p>
            <a:r>
              <a:rPr lang="pt-BR" sz="1600" dirty="0">
                <a:latin typeface="Century Gothic" panose="020B0502020202020204" pitchFamily="34" charset="0"/>
              </a:rPr>
              <a:t>Existem produtos que tem um tempo de vida maior (por exemplo: verniz PU Brilhante que irá apresentar alguma alteração somente após 8 horas depois de preparação, mas isto não significa que não reagiu, e o uso do produto nesta condição, pode ocasionar perda de brilho, secagem, fervura e falta de aderência. Também devido a esta questão do </a:t>
            </a:r>
            <a:r>
              <a:rPr lang="pt-BR" sz="1600" dirty="0" err="1">
                <a:latin typeface="Century Gothic" panose="020B0502020202020204" pitchFamily="34" charset="0"/>
              </a:rPr>
              <a:t>Pot</a:t>
            </a:r>
            <a:r>
              <a:rPr lang="pt-BR" sz="1600" dirty="0">
                <a:latin typeface="Century Gothic" panose="020B0502020202020204" pitchFamily="34" charset="0"/>
              </a:rPr>
              <a:t> Life, ao utilizarmos constantemente produtos poliuretanos devemos limpar diariamente as mangueiras e pistolas de aplicação, pois caso contrário as mesmas sofreram entupimento, Para isto, existem solventes de limpeza extra forte a base de acetona, o qual deverá ser utilizado exclusivamente para este fim.</a:t>
            </a:r>
          </a:p>
          <a:p>
            <a:r>
              <a:rPr lang="pt-BR" sz="1600" dirty="0">
                <a:latin typeface="Century Gothic" panose="020B0502020202020204" pitchFamily="34" charset="0"/>
              </a:rPr>
              <a:t> </a:t>
            </a:r>
          </a:p>
          <a:p>
            <a:r>
              <a:rPr lang="pt-BR" sz="1600" b="1" dirty="0">
                <a:latin typeface="Century Gothic" panose="020B0502020202020204" pitchFamily="34" charset="0"/>
              </a:rPr>
              <a:t>2 - Viscosidade de aplicação</a:t>
            </a:r>
          </a:p>
          <a:p>
            <a:endParaRPr lang="pt-BR" sz="1600" dirty="0">
              <a:latin typeface="Century Gothic" panose="020B0502020202020204" pitchFamily="34" charset="0"/>
            </a:endParaRPr>
          </a:p>
          <a:p>
            <a:r>
              <a:rPr lang="pt-BR" sz="1600" dirty="0">
                <a:latin typeface="Century Gothic" panose="020B0502020202020204" pitchFamily="34" charset="0"/>
              </a:rPr>
              <a:t>A viscosidade de aplicação do produto a ser aplicado é muito importante, devido a questão de espalhamento e consequente brilho final do produto. Para este caso, devemos utilizar sempre um viscosímetro denominado copo Ford 4 e a viscosidade ideal de aplicação deverá estar entre 16 e 18 segundos. No caso de móveis montados ou pistolas especiais (</a:t>
            </a:r>
            <a:r>
              <a:rPr lang="pt-BR" sz="1600" dirty="0" err="1">
                <a:latin typeface="Century Gothic" panose="020B0502020202020204" pitchFamily="34" charset="0"/>
              </a:rPr>
              <a:t>air-less</a:t>
            </a:r>
            <a:r>
              <a:rPr lang="pt-BR" sz="1600" dirty="0">
                <a:latin typeface="Century Gothic" panose="020B0502020202020204" pitchFamily="34" charset="0"/>
              </a:rPr>
              <a:t>), esta viscosidade poderá ser maior, evitando desta forma o famoso escorrimento.</a:t>
            </a:r>
          </a:p>
        </p:txBody>
      </p:sp>
      <p:pic>
        <p:nvPicPr>
          <p:cNvPr id="5" name="Imagem 4">
            <a:extLst>
              <a:ext uri="{FF2B5EF4-FFF2-40B4-BE49-F238E27FC236}">
                <a16:creationId xmlns:a16="http://schemas.microsoft.com/office/drawing/2014/main" id="{4316DEAD-C46E-49C1-9D52-6BD13042D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65871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4A826E7-AD66-4AFE-AB9B-80853704AE96}"/>
              </a:ext>
            </a:extLst>
          </p:cNvPr>
          <p:cNvSpPr txBox="1"/>
          <p:nvPr/>
        </p:nvSpPr>
        <p:spPr>
          <a:xfrm>
            <a:off x="668536" y="4352835"/>
            <a:ext cx="5520928" cy="646331"/>
          </a:xfrm>
          <a:prstGeom prst="rect">
            <a:avLst/>
          </a:prstGeom>
          <a:noFill/>
        </p:spPr>
        <p:txBody>
          <a:bodyPr wrap="square" rtlCol="0">
            <a:spAutoFit/>
          </a:bodyPr>
          <a:lstStyle/>
          <a:p>
            <a:pPr algn="ctr"/>
            <a:r>
              <a:rPr lang="pt-BR" sz="3600" b="1" dirty="0">
                <a:latin typeface="Century Gothic" panose="020B0502020202020204" pitchFamily="34" charset="0"/>
              </a:rPr>
              <a:t>TECNICAS DE PINTURA</a:t>
            </a:r>
            <a:endParaRPr lang="pt-BR" sz="3600" dirty="0">
              <a:latin typeface="Century Gothic" panose="020B0502020202020204" pitchFamily="34" charset="0"/>
            </a:endParaRPr>
          </a:p>
        </p:txBody>
      </p:sp>
    </p:spTree>
    <p:extLst>
      <p:ext uri="{BB962C8B-B14F-4D97-AF65-F5344CB8AC3E}">
        <p14:creationId xmlns:p14="http://schemas.microsoft.com/office/powerpoint/2010/main" val="355148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102D7F3-2914-423A-91BE-2135227358B6}"/>
              </a:ext>
            </a:extLst>
          </p:cNvPr>
          <p:cNvSpPr txBox="1"/>
          <p:nvPr/>
        </p:nvSpPr>
        <p:spPr>
          <a:xfrm>
            <a:off x="583555" y="890349"/>
            <a:ext cx="6041877" cy="8463855"/>
          </a:xfrm>
          <a:prstGeom prst="rect">
            <a:avLst/>
          </a:prstGeom>
          <a:noFill/>
        </p:spPr>
        <p:txBody>
          <a:bodyPr wrap="square" rtlCol="0">
            <a:spAutoFit/>
          </a:bodyPr>
          <a:lstStyle/>
          <a:p>
            <a:pPr algn="ctr"/>
            <a:r>
              <a:rPr lang="pt-BR" sz="1600" b="1" dirty="0">
                <a:latin typeface="Century Gothic" panose="020B0502020202020204" pitchFamily="34" charset="0"/>
              </a:rPr>
              <a:t>TECNICAS DE PINTURA</a:t>
            </a:r>
            <a:endParaRPr lang="pt-BR" sz="1600" dirty="0">
              <a:latin typeface="Century Gothic" panose="020B0502020202020204" pitchFamily="34" charset="0"/>
            </a:endParaRPr>
          </a:p>
          <a:p>
            <a:r>
              <a:rPr lang="pt-BR" sz="1600" dirty="0">
                <a:latin typeface="Century Gothic" panose="020B0502020202020204" pitchFamily="34" charset="0"/>
              </a:rPr>
              <a:t> </a:t>
            </a:r>
          </a:p>
          <a:p>
            <a:r>
              <a:rPr lang="pt-BR" sz="1600" b="1" dirty="0">
                <a:latin typeface="Century Gothic" panose="020B0502020202020204" pitchFamily="34" charset="0"/>
              </a:rPr>
              <a:t>1 – Lixamento</a:t>
            </a:r>
          </a:p>
          <a:p>
            <a:endParaRPr lang="pt-BR" sz="1600" b="1" dirty="0">
              <a:latin typeface="Century Gothic" panose="020B0502020202020204" pitchFamily="34" charset="0"/>
            </a:endParaRPr>
          </a:p>
          <a:p>
            <a:r>
              <a:rPr lang="pt-BR" sz="1600" dirty="0">
                <a:latin typeface="Century Gothic" panose="020B0502020202020204" pitchFamily="34" charset="0"/>
              </a:rPr>
              <a:t>Uma boa preparação da superfície da madeira e a condição fundamental para se obter um acabamento de qualidade. Um lixamento efetuado de forma correta permite também reduzir a quantidade de material de acabamento a ser aplicado. Normalmente, o lixamento segue o sentido dos veios, pois, desta forma, os riscos de lixa, praticamente não aparecem, confundindo-se com os poros. Para se obter um lixamento adequado é necessário utilizar uma lixa apropriada ao tipo de acabamento, e a cada etapa do lixamento, deve-se reduzir a grana da lixa. Por exemplo: nunca se deve lixar uma superfície com lixa de grana 80 e posteriormente com uma lixa de grana 180.A tolerância máxima ideal é de 50% a mais em relação a última lixa, independente de se tratar de madeira natural ou com produto aplicado. Por exemplo: Grana 180, 240, 280, 320 para madeira e 280, 320, 360 para lixamento de produto (normalmente os fundos ou seladores). </a:t>
            </a:r>
          </a:p>
          <a:p>
            <a:r>
              <a:rPr lang="pt-BR" sz="1600" b="1" dirty="0">
                <a:latin typeface="Century Gothic" panose="020B0502020202020204" pitchFamily="34" charset="0"/>
              </a:rPr>
              <a:t> </a:t>
            </a:r>
            <a:endParaRPr lang="pt-BR" sz="1600" dirty="0">
              <a:latin typeface="Century Gothic" panose="020B0502020202020204" pitchFamily="34" charset="0"/>
            </a:endParaRPr>
          </a:p>
          <a:p>
            <a:r>
              <a:rPr lang="pt-BR" sz="1600" b="1" dirty="0">
                <a:latin typeface="Century Gothic" panose="020B0502020202020204" pitchFamily="34" charset="0"/>
              </a:rPr>
              <a:t>2 – Tingimento</a:t>
            </a:r>
          </a:p>
          <a:p>
            <a:endParaRPr lang="pt-BR" sz="1600" dirty="0">
              <a:latin typeface="Century Gothic" panose="020B0502020202020204" pitchFamily="34" charset="0"/>
            </a:endParaRPr>
          </a:p>
          <a:p>
            <a:r>
              <a:rPr lang="pt-BR" sz="1600" dirty="0">
                <a:latin typeface="Century Gothic" panose="020B0502020202020204" pitchFamily="34" charset="0"/>
              </a:rPr>
              <a:t>Após o lixamento, a próxima etapa pode ser o tingimento da madeira. Para receber o tingidor a madeira deve estar seca, isenta de pó ou qualquer outro resíduo. Quando utilizamos tingidores concentrados, estes deverão ser diluídos antes da aplicação. A diluição depende do produto e do tom desejado. O ideal é realizar a diluição aos poucos até atingir o tom desejado. Normalmente os tingidores podem ser aplicados diretamente na madeira, ou serem adicionados no selador ou no verniz. </a:t>
            </a:r>
          </a:p>
        </p:txBody>
      </p:sp>
      <p:pic>
        <p:nvPicPr>
          <p:cNvPr id="6" name="Imagem 5">
            <a:extLst>
              <a:ext uri="{FF2B5EF4-FFF2-40B4-BE49-F238E27FC236}">
                <a16:creationId xmlns:a16="http://schemas.microsoft.com/office/drawing/2014/main" id="{384472A1-27E8-49E2-830A-4D4833F07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06642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745472A-3075-41C7-B046-AB19A63A91D3}"/>
              </a:ext>
            </a:extLst>
          </p:cNvPr>
          <p:cNvSpPr txBox="1"/>
          <p:nvPr/>
        </p:nvSpPr>
        <p:spPr>
          <a:xfrm>
            <a:off x="583555" y="890349"/>
            <a:ext cx="6041877" cy="7971413"/>
          </a:xfrm>
          <a:prstGeom prst="rect">
            <a:avLst/>
          </a:prstGeom>
          <a:noFill/>
        </p:spPr>
        <p:txBody>
          <a:bodyPr wrap="square" rtlCol="0">
            <a:spAutoFit/>
          </a:bodyPr>
          <a:lstStyle/>
          <a:p>
            <a:r>
              <a:rPr lang="pt-BR" sz="1600" b="1" dirty="0">
                <a:latin typeface="Century Gothic" panose="020B0502020202020204" pitchFamily="34" charset="0"/>
              </a:rPr>
              <a:t>3 - Aplicação de Produtos Transparentes ou Pigmentados (Laqueados)</a:t>
            </a:r>
          </a:p>
          <a:p>
            <a:endParaRPr lang="pt-BR" sz="1600" dirty="0">
              <a:latin typeface="Century Gothic" panose="020B0502020202020204" pitchFamily="34" charset="0"/>
            </a:endParaRPr>
          </a:p>
          <a:p>
            <a:r>
              <a:rPr lang="pt-BR" sz="1600" dirty="0">
                <a:latin typeface="Century Gothic" panose="020B0502020202020204" pitchFamily="34" charset="0"/>
              </a:rPr>
              <a:t>A madeira, após ter sido lixada e tingida se for o caso, estará pronta para receber os produtos que a deixarão com o aspecto final desejado. O primeiro passo é aplicar um produto que sele os poros, nivele a superfície e promova, depois de um certo tempo de secagem, o lixamento da peça. Se a madeira não estiver selada, qualquer produto que seja aplicado sobre a mesma fará com que suas fibras levantem, tornando-se áspera.</a:t>
            </a:r>
          </a:p>
          <a:p>
            <a:r>
              <a:rPr lang="pt-BR" sz="1600" dirty="0">
                <a:latin typeface="Century Gothic" panose="020B0502020202020204" pitchFamily="34" charset="0"/>
              </a:rPr>
              <a:t>Quanto mais bem lixada estiver a madeira, antes de receber o selador ou primer, menos arrepiada ela ficara quando receber a primeira demão, o que facilitará o lixamento do produto, a aplicação das outras demãos e o fechamento dos poros, ou seja, significa economia do produto.</a:t>
            </a:r>
          </a:p>
          <a:p>
            <a:r>
              <a:rPr lang="pt-BR" sz="1600" dirty="0">
                <a:latin typeface="Century Gothic" panose="020B0502020202020204" pitchFamily="34" charset="0"/>
              </a:rPr>
              <a:t>A quantidade de selador ou primer a ser aplicado irá variar de acordo com o fechamento de poros que se deseja obter. Após o lixamento do selador ou primer, a peça deverá receber o acabamento final que poderá ser um verniz (brilhante ou fosco) ou um esmalte brilhante ou fosco) no caso de um laqueado. Para o acabamento final, o ideal é aplicar apenas urna demão, pois a finalidade do mesmo é dar resistência, brilho adequado e ou aspecto sedoso. Duas demãos de verniz brilhante só devem ser aplicadas no caso de polimento.</a:t>
            </a:r>
          </a:p>
          <a:p>
            <a:r>
              <a:rPr lang="pt-BR" sz="1600" dirty="0">
                <a:latin typeface="Century Gothic" panose="020B0502020202020204" pitchFamily="34" charset="0"/>
              </a:rPr>
              <a:t>*Obs.: Por mais bem aplicado e melhor aspecto que apresente o fundo, a aplicação do verniz é indispensável para dar mais resistência e proteger a peça contra riscos.</a:t>
            </a:r>
          </a:p>
          <a:p>
            <a:endParaRPr lang="pt-BR" sz="1600" dirty="0">
              <a:latin typeface="Century Gothic" panose="020B0502020202020204" pitchFamily="34" charset="0"/>
            </a:endParaRPr>
          </a:p>
        </p:txBody>
      </p:sp>
      <p:pic>
        <p:nvPicPr>
          <p:cNvPr id="6" name="Imagem 5">
            <a:extLst>
              <a:ext uri="{FF2B5EF4-FFF2-40B4-BE49-F238E27FC236}">
                <a16:creationId xmlns:a16="http://schemas.microsoft.com/office/drawing/2014/main" id="{28A07C33-20A2-4954-91C1-D01BAF672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25255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678E0DB-C3F1-4A27-B244-64291F6DF1CF}"/>
              </a:ext>
            </a:extLst>
          </p:cNvPr>
          <p:cNvSpPr txBox="1"/>
          <p:nvPr/>
        </p:nvSpPr>
        <p:spPr>
          <a:xfrm>
            <a:off x="583555" y="890349"/>
            <a:ext cx="6041877" cy="6001643"/>
          </a:xfrm>
          <a:prstGeom prst="rect">
            <a:avLst/>
          </a:prstGeom>
          <a:noFill/>
        </p:spPr>
        <p:txBody>
          <a:bodyPr wrap="square" rtlCol="0">
            <a:spAutoFit/>
          </a:bodyPr>
          <a:lstStyle/>
          <a:p>
            <a:r>
              <a:rPr lang="pt-BR" sz="1600" b="1" dirty="0">
                <a:latin typeface="Century Gothic" panose="020B0502020202020204" pitchFamily="34" charset="0"/>
              </a:rPr>
              <a:t>4 - Secagem do Produto de Acabamento</a:t>
            </a:r>
          </a:p>
          <a:p>
            <a:endParaRPr lang="pt-BR" sz="1600" dirty="0">
              <a:latin typeface="Century Gothic" panose="020B0502020202020204" pitchFamily="34" charset="0"/>
            </a:endParaRPr>
          </a:p>
          <a:p>
            <a:r>
              <a:rPr lang="pt-BR" sz="1600" dirty="0">
                <a:latin typeface="Century Gothic" panose="020B0502020202020204" pitchFamily="34" charset="0"/>
              </a:rPr>
              <a:t>Hoje, são diversos os métodos de secagem de produtos utilizados pela indústria moveleira. Suas possibilidades vão desde um ambiente rudimentar de secagem com ventilação, com lâmpadas de infravermelho, até sistemas de secagem através de exposição a luz ultravioleta o que permite a secagem do produto quase que instantaneamente.</a:t>
            </a:r>
          </a:p>
          <a:p>
            <a:r>
              <a:rPr lang="pt-BR" sz="1600" dirty="0">
                <a:latin typeface="Century Gothic" panose="020B0502020202020204" pitchFamily="34" charset="0"/>
              </a:rPr>
              <a:t>Quanto a seleção do sistema de secagem e à aquisição do equipamento, são analisados vários fatores tais como: capacidade de produção, exigência do mercado, design, método de tipo tingimento, definição do produto de acabamento, tipo de equipamento, disponibilidade de espaço, leis municipais e viabilidade econômica.</a:t>
            </a:r>
          </a:p>
          <a:p>
            <a:r>
              <a:rPr lang="pt-BR" sz="1600" dirty="0">
                <a:latin typeface="Century Gothic" panose="020B0502020202020204" pitchFamily="34" charset="0"/>
              </a:rPr>
              <a:t>No sistema convencional de secagem para produtos de acabamento de móveis, o trabalho se inicia na base da camada, isto para evitar fervuras. Por essa razão, pode ser utilizado o pré-aquecimento da madeira.</a:t>
            </a:r>
          </a:p>
          <a:p>
            <a:r>
              <a:rPr lang="pt-BR" sz="1600" dirty="0">
                <a:latin typeface="Century Gothic" panose="020B0502020202020204" pitchFamily="34" charset="0"/>
              </a:rPr>
              <a:t>É importante também, respeitar um determinado período para permitir que a camada, logo após a sua aplicação, se estenda de modo uniforme, possibilitando a primeira evaporação dos solventes.</a:t>
            </a:r>
          </a:p>
          <a:p>
            <a:r>
              <a:rPr lang="pt-BR" sz="1600" dirty="0">
                <a:latin typeface="Century Gothic" panose="020B0502020202020204" pitchFamily="34" charset="0"/>
              </a:rPr>
              <a:t> </a:t>
            </a:r>
          </a:p>
        </p:txBody>
      </p:sp>
      <p:pic>
        <p:nvPicPr>
          <p:cNvPr id="6" name="Imagem 5">
            <a:extLst>
              <a:ext uri="{FF2B5EF4-FFF2-40B4-BE49-F238E27FC236}">
                <a16:creationId xmlns:a16="http://schemas.microsoft.com/office/drawing/2014/main" id="{ADD2FA9B-0CE9-4E5F-88A5-AB97F900F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73003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CC6E6FF-9AAD-4F35-AE28-EAD00DD67695}"/>
              </a:ext>
            </a:extLst>
          </p:cNvPr>
          <p:cNvSpPr txBox="1"/>
          <p:nvPr/>
        </p:nvSpPr>
        <p:spPr>
          <a:xfrm>
            <a:off x="583555" y="890349"/>
            <a:ext cx="6041877" cy="7232749"/>
          </a:xfrm>
          <a:prstGeom prst="rect">
            <a:avLst/>
          </a:prstGeom>
          <a:noFill/>
        </p:spPr>
        <p:txBody>
          <a:bodyPr wrap="square" rtlCol="0">
            <a:spAutoFit/>
          </a:bodyPr>
          <a:lstStyle/>
          <a:p>
            <a:r>
              <a:rPr lang="pt-BR" sz="1600" dirty="0">
                <a:latin typeface="Century Gothic" panose="020B0502020202020204" pitchFamily="34" charset="0"/>
              </a:rPr>
              <a:t>Para uma boa secagem do acabamento devem-se respeitar algumas condições:</a:t>
            </a:r>
          </a:p>
          <a:p>
            <a:endParaRPr lang="pt-BR" sz="1600" dirty="0">
              <a:latin typeface="Century Gothic" panose="020B0502020202020204" pitchFamily="34" charset="0"/>
            </a:endParaRPr>
          </a:p>
          <a:p>
            <a:r>
              <a:rPr lang="pt-BR" sz="1600" dirty="0">
                <a:latin typeface="Century Gothic" panose="020B0502020202020204" pitchFamily="34" charset="0"/>
              </a:rPr>
              <a:t>•	A temperatura dos solventes e produtos não deve ser interior a 20°C antes da sua utilização;</a:t>
            </a:r>
          </a:p>
          <a:p>
            <a:r>
              <a:rPr lang="pt-BR" sz="1600" dirty="0">
                <a:latin typeface="Century Gothic" panose="020B0502020202020204" pitchFamily="34" charset="0"/>
              </a:rPr>
              <a:t>•	A temperatura da superfície onde serão aplicados os produtos, não deve ser inferior a 20°C;</a:t>
            </a:r>
          </a:p>
          <a:p>
            <a:r>
              <a:rPr lang="pt-BR" sz="1600" dirty="0">
                <a:latin typeface="Century Gothic" panose="020B0502020202020204" pitchFamily="34" charset="0"/>
              </a:rPr>
              <a:t>•	0 percentual de umidade do ambiente superfície deve ser inferior a 30%.</a:t>
            </a:r>
          </a:p>
          <a:p>
            <a:r>
              <a:rPr lang="pt-BR" sz="1600" dirty="0">
                <a:latin typeface="Century Gothic" panose="020B0502020202020204" pitchFamily="34" charset="0"/>
              </a:rPr>
              <a:t>•	Isolar a área de secagem de peças, de outras seções da indústria para evitar poeira sobre o produto recém aplicado.</a:t>
            </a:r>
          </a:p>
          <a:p>
            <a:r>
              <a:rPr lang="pt-BR" sz="1600" dirty="0">
                <a:latin typeface="Century Gothic" panose="020B0502020202020204" pitchFamily="34" charset="0"/>
              </a:rPr>
              <a:t>•	Da mesma forma que os ambientes de acabamento, as câmaras de secagem requerem uma pressão positiva de aproximadamente 10% a mais de ar insuflado.</a:t>
            </a:r>
          </a:p>
          <a:p>
            <a:r>
              <a:rPr lang="pt-BR" sz="1600" dirty="0">
                <a:latin typeface="Century Gothic" panose="020B0502020202020204" pitchFamily="34" charset="0"/>
              </a:rPr>
              <a:t>•	A temperatura de ar na entrada da câmara de secagem, não deve ser inferior a 20°C e a umidade do mesmo deve ser baixa.</a:t>
            </a:r>
          </a:p>
          <a:p>
            <a:r>
              <a:rPr lang="pt-BR" sz="1600" dirty="0">
                <a:latin typeface="Century Gothic" panose="020B0502020202020204" pitchFamily="34" charset="0"/>
              </a:rPr>
              <a:t>•	Utilizar filtros na insuflação do ar. A insuflação do ar deve ser feita na parte superior e a exaustão na altura do pavimento;</a:t>
            </a:r>
          </a:p>
          <a:p>
            <a:r>
              <a:rPr lang="pt-BR" sz="1600" dirty="0">
                <a:latin typeface="Century Gothic" panose="020B0502020202020204" pitchFamily="34" charset="0"/>
              </a:rPr>
              <a:t>•	Na utilização de suportes para secagem de painéis, as peças a serem secadas devem estar distantes, uma das outras, mais ou menos 10 cm.</a:t>
            </a:r>
          </a:p>
          <a:p>
            <a:r>
              <a:rPr lang="pt-BR" sz="1600" dirty="0">
                <a:latin typeface="Century Gothic" panose="020B0502020202020204" pitchFamily="34" charset="0"/>
              </a:rPr>
              <a:t>•	Uma boa ventilação no ambiente reduz o tempo de secagem e melhora a extração dos solventes, acelerando as reações químicas na camada do produto.</a:t>
            </a:r>
          </a:p>
          <a:p>
            <a:endParaRPr lang="pt-BR" sz="1600" dirty="0">
              <a:latin typeface="Century Gothic" panose="020B0502020202020204" pitchFamily="34" charset="0"/>
            </a:endParaRPr>
          </a:p>
          <a:p>
            <a:endParaRPr lang="pt-BR" sz="1600" dirty="0">
              <a:latin typeface="Century Gothic" panose="020B0502020202020204" pitchFamily="34" charset="0"/>
            </a:endParaRPr>
          </a:p>
        </p:txBody>
      </p:sp>
      <p:pic>
        <p:nvPicPr>
          <p:cNvPr id="6" name="Imagem 5">
            <a:extLst>
              <a:ext uri="{FF2B5EF4-FFF2-40B4-BE49-F238E27FC236}">
                <a16:creationId xmlns:a16="http://schemas.microsoft.com/office/drawing/2014/main" id="{D865638F-4BE7-4B4D-B452-F1549250D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28959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CC6E6FF-9AAD-4F35-AE28-EAD00DD67695}"/>
              </a:ext>
            </a:extLst>
          </p:cNvPr>
          <p:cNvSpPr txBox="1"/>
          <p:nvPr/>
        </p:nvSpPr>
        <p:spPr>
          <a:xfrm>
            <a:off x="583555" y="890349"/>
            <a:ext cx="6041877" cy="7725192"/>
          </a:xfrm>
          <a:prstGeom prst="rect">
            <a:avLst/>
          </a:prstGeom>
          <a:noFill/>
        </p:spPr>
        <p:txBody>
          <a:bodyPr wrap="square" rtlCol="0">
            <a:spAutoFit/>
          </a:bodyPr>
          <a:lstStyle/>
          <a:p>
            <a:r>
              <a:rPr lang="pt-BR" sz="1600" b="1" dirty="0">
                <a:latin typeface="Century Gothic" panose="020B0502020202020204" pitchFamily="34" charset="0"/>
              </a:rPr>
              <a:t>5 - Técnicas para se obter uma boa aplicação à Pistola</a:t>
            </a:r>
          </a:p>
          <a:p>
            <a:endParaRPr lang="pt-BR" sz="1600" dirty="0">
              <a:latin typeface="Century Gothic" panose="020B0502020202020204" pitchFamily="34" charset="0"/>
            </a:endParaRPr>
          </a:p>
          <a:p>
            <a:r>
              <a:rPr lang="pt-BR" sz="1600" dirty="0">
                <a:latin typeface="Century Gothic" panose="020B0502020202020204" pitchFamily="34" charset="0"/>
              </a:rPr>
              <a:t>A utilização correta da pistola resulta em um bom acabamento. Para tanto é necessário observar algumas recomendações:</a:t>
            </a:r>
          </a:p>
          <a:p>
            <a:endParaRPr lang="pt-BR" sz="1600" dirty="0">
              <a:latin typeface="Century Gothic" panose="020B0502020202020204" pitchFamily="34" charset="0"/>
            </a:endParaRPr>
          </a:p>
          <a:p>
            <a:r>
              <a:rPr lang="pt-BR" sz="1600" dirty="0">
                <a:latin typeface="Century Gothic" panose="020B0502020202020204" pitchFamily="34" charset="0"/>
              </a:rPr>
              <a:t>•	A operação de acabamento é efetuada com passadas longas e uniformes. O braço deve estar rígido, todas as articulações - punho, cotovelo, ombro e cintura devem ser móveis, de modo que a pistola permaneça perpendicular e mantenha sempre a mesma distância da peça durante as passadas, independente do formato da superfície acabada. A distância varia de 15 a 30 cm, conforme a pressão do ar, tipo de produto, equipamento utilizado e formato da peça.</a:t>
            </a:r>
          </a:p>
          <a:p>
            <a:r>
              <a:rPr lang="pt-BR" sz="1600" dirty="0">
                <a:latin typeface="Century Gothic" panose="020B0502020202020204" pitchFamily="34" charset="0"/>
              </a:rPr>
              <a:t>•	Não utilizar produto com viscosidade muito baixa, nem aproximar muito a pistola da peça, principalmente em superfícies verticais, a fim de evitar que o material escorra.</a:t>
            </a:r>
          </a:p>
          <a:p>
            <a:r>
              <a:rPr lang="pt-BR" sz="1600" dirty="0">
                <a:latin typeface="Century Gothic" panose="020B0502020202020204" pitchFamily="34" charset="0"/>
              </a:rPr>
              <a:t>•	Não aplicar o produto com a pistola a uma distância superior ao recomendado, e dessa forma, evita-se que o material chegue já seco nas superfícies, dando a impressão de que ficou empoeirado pelo próprio produto.</a:t>
            </a:r>
          </a:p>
          <a:p>
            <a:r>
              <a:rPr lang="pt-BR" sz="1600" dirty="0">
                <a:latin typeface="Century Gothic" panose="020B0502020202020204" pitchFamily="34" charset="0"/>
              </a:rPr>
              <a:t>•	Deve-se cobrir 50% da passada anterior com a próxima passada da pistola para que seja obtida uma superfície regular e nivelada.           </a:t>
            </a:r>
          </a:p>
          <a:p>
            <a:r>
              <a:rPr lang="pt-BR" sz="1600" dirty="0">
                <a:latin typeface="Century Gothic" panose="020B0502020202020204" pitchFamily="34" charset="0"/>
              </a:rPr>
              <a:t>* Uma viscosidade alta no produto a ser aplicado, ou pressão excessivamente alta tendem a resultar no efeito "casca de laranja" na superfície acabada. A pressão ideal varia de 30 a 45lbf/pol2.</a:t>
            </a:r>
          </a:p>
          <a:p>
            <a:endParaRPr lang="pt-BR" sz="1600" dirty="0">
              <a:latin typeface="Century Gothic" panose="020B0502020202020204" pitchFamily="34" charset="0"/>
            </a:endParaRPr>
          </a:p>
        </p:txBody>
      </p:sp>
      <p:pic>
        <p:nvPicPr>
          <p:cNvPr id="6" name="Imagem 5">
            <a:extLst>
              <a:ext uri="{FF2B5EF4-FFF2-40B4-BE49-F238E27FC236}">
                <a16:creationId xmlns:a16="http://schemas.microsoft.com/office/drawing/2014/main" id="{D7B284D0-4674-4989-AA3E-7A2C71CBB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87780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504419F-BD3E-4FD0-B5EE-4D0253419D03}"/>
              </a:ext>
            </a:extLst>
          </p:cNvPr>
          <p:cNvSpPr txBox="1"/>
          <p:nvPr/>
        </p:nvSpPr>
        <p:spPr>
          <a:xfrm>
            <a:off x="452927" y="555478"/>
            <a:ext cx="6041877" cy="8963992"/>
          </a:xfrm>
          <a:prstGeom prst="rect">
            <a:avLst/>
          </a:prstGeom>
          <a:noFill/>
        </p:spPr>
        <p:txBody>
          <a:bodyPr wrap="square" rtlCol="0">
            <a:spAutoFit/>
          </a:bodyPr>
          <a:lstStyle/>
          <a:p>
            <a:pPr algn="ctr"/>
            <a:endParaRPr lang="pt-BR" b="1" dirty="0"/>
          </a:p>
          <a:p>
            <a:pPr algn="ctr"/>
            <a:endParaRPr lang="pt-BR" b="1" dirty="0"/>
          </a:p>
          <a:p>
            <a:pPr algn="ctr"/>
            <a:r>
              <a:rPr lang="pt-BR" sz="2000" b="1" dirty="0">
                <a:latin typeface="Century Gothic" panose="020B0502020202020204" pitchFamily="34" charset="0"/>
              </a:rPr>
              <a:t>Prezado Cliente </a:t>
            </a:r>
          </a:p>
          <a:p>
            <a:pPr algn="ctr"/>
            <a:endParaRPr lang="pt-BR" sz="1600" b="1" dirty="0">
              <a:latin typeface="Century Gothic" panose="020B0502020202020204" pitchFamily="34" charset="0"/>
            </a:endParaRPr>
          </a:p>
          <a:p>
            <a:pPr algn="ctr"/>
            <a:r>
              <a:rPr lang="pt-BR" sz="1600" b="1" dirty="0">
                <a:latin typeface="Century Gothic" panose="020B0502020202020204" pitchFamily="34" charset="0"/>
              </a:rPr>
              <a:t> </a:t>
            </a:r>
          </a:p>
          <a:p>
            <a:pPr algn="ctr"/>
            <a:r>
              <a:rPr lang="pt-BR" sz="1600" dirty="0">
                <a:latin typeface="Century Gothic" panose="020B0502020202020204" pitchFamily="34" charset="0"/>
              </a:rPr>
              <a:t>A Mac </a:t>
            </a:r>
            <a:r>
              <a:rPr lang="pt-BR" sz="1600" dirty="0" err="1">
                <a:latin typeface="Century Gothic" panose="020B0502020202020204" pitchFamily="34" charset="0"/>
              </a:rPr>
              <a:t>Coatings</a:t>
            </a:r>
            <a:r>
              <a:rPr lang="pt-BR" sz="1600" dirty="0">
                <a:latin typeface="Century Gothic" panose="020B0502020202020204" pitchFamily="34" charset="0"/>
              </a:rPr>
              <a:t>, desenvolveu este Manual Técnico de Pintura para melhor atende-lo. É prático e de rápida consulta, é mais uma ferramenta que colocamos à sua disposição reforçando o nosso ideal de buscar sempre a melhor forma de orientar o profissional de pintura e o mercado consumidor.</a:t>
            </a:r>
          </a:p>
          <a:p>
            <a:pPr algn="ctr"/>
            <a:r>
              <a:rPr lang="pt-BR" sz="1600" dirty="0">
                <a:latin typeface="Century Gothic" panose="020B0502020202020204" pitchFamily="34" charset="0"/>
              </a:rPr>
              <a:t>Aqui você vai encontrar as principais informações</a:t>
            </a:r>
            <a:br>
              <a:rPr lang="pt-BR" sz="1600" dirty="0">
                <a:latin typeface="Century Gothic" panose="020B0502020202020204" pitchFamily="34" charset="0"/>
              </a:rPr>
            </a:br>
            <a:r>
              <a:rPr lang="pt-BR" sz="1600" dirty="0">
                <a:latin typeface="Century Gothic" panose="020B0502020202020204" pitchFamily="34" charset="0"/>
              </a:rPr>
              <a:t>sobre nossos produtos, suas indicações, suas</a:t>
            </a:r>
            <a:br>
              <a:rPr lang="pt-BR" sz="1600" dirty="0">
                <a:latin typeface="Century Gothic" panose="020B0502020202020204" pitchFamily="34" charset="0"/>
              </a:rPr>
            </a:br>
            <a:r>
              <a:rPr lang="pt-BR" sz="1600" dirty="0">
                <a:latin typeface="Century Gothic" panose="020B0502020202020204" pitchFamily="34" charset="0"/>
              </a:rPr>
              <a:t>características técnicas, além de dicas e orientações</a:t>
            </a:r>
            <a:br>
              <a:rPr lang="pt-BR" sz="1600" dirty="0">
                <a:latin typeface="Century Gothic" panose="020B0502020202020204" pitchFamily="34" charset="0"/>
              </a:rPr>
            </a:br>
            <a:r>
              <a:rPr lang="pt-BR" sz="1600" dirty="0">
                <a:latin typeface="Century Gothic" panose="020B0502020202020204" pitchFamily="34" charset="0"/>
              </a:rPr>
              <a:t>que vão ajudá-lo a obter um melhor resultado na sua pintura.</a:t>
            </a:r>
          </a:p>
          <a:p>
            <a:pPr algn="ctr"/>
            <a:r>
              <a:rPr lang="pt-BR" sz="1600" dirty="0">
                <a:latin typeface="Century Gothic" panose="020B0502020202020204" pitchFamily="34" charset="0"/>
              </a:rPr>
              <a:t> </a:t>
            </a: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r>
              <a:rPr lang="pt-BR" sz="1600" dirty="0">
                <a:latin typeface="Century Gothic" panose="020B0502020202020204" pitchFamily="34" charset="0"/>
              </a:rPr>
              <a:t> </a:t>
            </a:r>
          </a:p>
          <a:p>
            <a:pPr marL="38100" algn="ctr">
              <a:lnSpc>
                <a:spcPts val="2065"/>
              </a:lnSpc>
              <a:spcBef>
                <a:spcPts val="2400"/>
              </a:spcBef>
              <a:spcAft>
                <a:spcPts val="0"/>
              </a:spcAft>
            </a:pPr>
            <a:r>
              <a:rPr lang="pt-BR" sz="1600" dirty="0">
                <a:effectLst/>
                <a:latin typeface="Century Gothic" panose="020B0502020202020204" pitchFamily="34" charset="0"/>
                <a:ea typeface="Century Gothic" panose="020B0502020202020204" pitchFamily="34" charset="0"/>
                <a:cs typeface="Century Gothic" panose="020B0502020202020204" pitchFamily="34" charset="0"/>
              </a:rPr>
              <a:t>Em caso de dúvidas, sugestões ou mesmo</a:t>
            </a:r>
            <a:br>
              <a:rPr lang="pt-BR" sz="1600" dirty="0">
                <a:effectLst/>
                <a:latin typeface="Century Gothic" panose="020B0502020202020204" pitchFamily="34" charset="0"/>
                <a:ea typeface="Century Gothic" panose="020B0502020202020204" pitchFamily="34" charset="0"/>
                <a:cs typeface="Century Gothic" panose="020B0502020202020204" pitchFamily="34" charset="0"/>
              </a:rPr>
            </a:br>
            <a:r>
              <a:rPr lang="pt-BR" sz="1600" dirty="0">
                <a:effectLst/>
                <a:latin typeface="Century Gothic" panose="020B0502020202020204" pitchFamily="34" charset="0"/>
                <a:ea typeface="Century Gothic" panose="020B0502020202020204" pitchFamily="34" charset="0"/>
                <a:cs typeface="Century Gothic" panose="020B0502020202020204" pitchFamily="34" charset="0"/>
              </a:rPr>
              <a:t>reclamações entre em contato pelo Telefone</a:t>
            </a:r>
            <a:br>
              <a:rPr lang="pt-BR" sz="1600" dirty="0">
                <a:effectLst/>
                <a:latin typeface="Century Gothic" panose="020B0502020202020204" pitchFamily="34" charset="0"/>
                <a:ea typeface="Century Gothic" panose="020B0502020202020204" pitchFamily="34" charset="0"/>
                <a:cs typeface="Century Gothic" panose="020B0502020202020204" pitchFamily="34" charset="0"/>
              </a:rPr>
            </a:br>
            <a:r>
              <a:rPr lang="pt-BR" sz="1600" dirty="0">
                <a:effectLst/>
                <a:latin typeface="Century Gothic" panose="020B0502020202020204" pitchFamily="34" charset="0"/>
                <a:ea typeface="Century Gothic" panose="020B0502020202020204" pitchFamily="34" charset="0"/>
                <a:cs typeface="Century Gothic" panose="020B0502020202020204" pitchFamily="34" charset="0"/>
              </a:rPr>
              <a:t>(54) 3282-6660 e fale com um dos nossos atendentes.</a:t>
            </a: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a:p>
            <a:pPr algn="ctr"/>
            <a:endParaRPr lang="pt-BR" sz="1600" dirty="0">
              <a:latin typeface="Century Gothic" panose="020B0502020202020204" pitchFamily="34" charset="0"/>
            </a:endParaRPr>
          </a:p>
        </p:txBody>
      </p:sp>
      <p:pic>
        <p:nvPicPr>
          <p:cNvPr id="5" name="Imagem 4">
            <a:extLst>
              <a:ext uri="{FF2B5EF4-FFF2-40B4-BE49-F238E27FC236}">
                <a16:creationId xmlns:a16="http://schemas.microsoft.com/office/drawing/2014/main" id="{D62E864D-31FE-47FB-8DDB-6159ADD1C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62129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CC6E6FF-9AAD-4F35-AE28-EAD00DD67695}"/>
              </a:ext>
            </a:extLst>
          </p:cNvPr>
          <p:cNvSpPr txBox="1"/>
          <p:nvPr/>
        </p:nvSpPr>
        <p:spPr>
          <a:xfrm>
            <a:off x="583555" y="890349"/>
            <a:ext cx="6041877" cy="7971413"/>
          </a:xfrm>
          <a:prstGeom prst="rect">
            <a:avLst/>
          </a:prstGeom>
          <a:noFill/>
        </p:spPr>
        <p:txBody>
          <a:bodyPr wrap="square" rtlCol="0">
            <a:spAutoFit/>
          </a:bodyPr>
          <a:lstStyle/>
          <a:p>
            <a:r>
              <a:rPr lang="pt-BR" sz="1600" b="1" dirty="0">
                <a:latin typeface="Century Gothic" panose="020B0502020202020204" pitchFamily="34" charset="0"/>
              </a:rPr>
              <a:t>6 - Dicas de Instalação e Manutenção da Pistola de Pintura, Mangueira, Compressor e Filtro.</a:t>
            </a:r>
          </a:p>
          <a:p>
            <a:endParaRPr lang="pt-BR" sz="1600" dirty="0">
              <a:latin typeface="Century Gothic" panose="020B0502020202020204" pitchFamily="34" charset="0"/>
            </a:endParaRPr>
          </a:p>
          <a:p>
            <a:r>
              <a:rPr lang="pt-BR" sz="1600" dirty="0">
                <a:latin typeface="Century Gothic" panose="020B0502020202020204" pitchFamily="34" charset="0"/>
              </a:rPr>
              <a:t>• Recomenda-se que a limpeza da pistola de pintura seja realizada diariamente ou a cada uso do equipamento. É preciso lavar primeiro a caneca, retirando todo resíduo do produto utilizado. Em- seguida, ela deve ser abastecida com diluente limpo, acionando-se várias vezes o gatilho para que os orifícios internos sejam limpos. </a:t>
            </a:r>
          </a:p>
          <a:p>
            <a:endParaRPr lang="pt-BR" sz="1600" dirty="0">
              <a:latin typeface="Century Gothic" panose="020B0502020202020204" pitchFamily="34" charset="0"/>
            </a:endParaRPr>
          </a:p>
          <a:p>
            <a:r>
              <a:rPr lang="pt-BR" sz="1600" dirty="0">
                <a:latin typeface="Century Gothic" panose="020B0502020202020204" pitchFamily="34" charset="0"/>
              </a:rPr>
              <a:t>Quanto a limpeza externa, deve ser utilizado um pano umedecido em diluente. Nunca deixar a pistola mergulhada no diluente.</a:t>
            </a:r>
          </a:p>
          <a:p>
            <a:endParaRPr lang="pt-BR" sz="1600" dirty="0">
              <a:latin typeface="Century Gothic" panose="020B0502020202020204" pitchFamily="34" charset="0"/>
            </a:endParaRPr>
          </a:p>
          <a:p>
            <a:r>
              <a:rPr lang="pt-BR" sz="1600" dirty="0">
                <a:latin typeface="Century Gothic" panose="020B0502020202020204" pitchFamily="34" charset="0"/>
              </a:rPr>
              <a:t>•	Quanto à mangueira, o ideal é que ela tenha o menor comprimento possível entre a pistola e o filtro regulador (o ideal é um comprimento máximo de 5 metros). Isso elimina a condensação do ar, que transforma em água nos dias muito úmidos, o que é altamente prejudicial ao produto a ser aplicado. As mangueiras usadas em tanques de pressão devem ser perfeitamente limpas após o uso, para evitar a secagem de produtos em seu interior.</a:t>
            </a:r>
          </a:p>
          <a:p>
            <a:r>
              <a:rPr lang="pt-BR" sz="1600" dirty="0">
                <a:latin typeface="Century Gothic" panose="020B0502020202020204" pitchFamily="34" charset="0"/>
              </a:rPr>
              <a:t>•	O compressor de ar deve ser localizado preferencialmente em um ambiente limpo, coberto, bem ventilado, livre de contaminantes e umidade, com espaço suficiente para sua manutenção(distância mínima de 80 cm de qualquer parede ou obstrução) e, se possível, fixado numa plataforma de concreto, que deverá necessariamente estar nivelada. Isso facilitará a retirada da água que normalmente se forma em seu reservatório de ar, principalmente nos dias mais úmidos.</a:t>
            </a:r>
          </a:p>
        </p:txBody>
      </p:sp>
      <p:pic>
        <p:nvPicPr>
          <p:cNvPr id="7" name="Imagem 6">
            <a:extLst>
              <a:ext uri="{FF2B5EF4-FFF2-40B4-BE49-F238E27FC236}">
                <a16:creationId xmlns:a16="http://schemas.microsoft.com/office/drawing/2014/main" id="{6193B957-4477-4956-80B7-8B41F0273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02131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CC6E6FF-9AAD-4F35-AE28-EAD00DD67695}"/>
              </a:ext>
            </a:extLst>
          </p:cNvPr>
          <p:cNvSpPr txBox="1"/>
          <p:nvPr/>
        </p:nvSpPr>
        <p:spPr>
          <a:xfrm>
            <a:off x="583555" y="890349"/>
            <a:ext cx="6041877" cy="4031873"/>
          </a:xfrm>
          <a:prstGeom prst="rect">
            <a:avLst/>
          </a:prstGeom>
          <a:noFill/>
        </p:spPr>
        <p:txBody>
          <a:bodyPr wrap="square" rtlCol="0">
            <a:spAutoFit/>
          </a:bodyPr>
          <a:lstStyle/>
          <a:p>
            <a:r>
              <a:rPr lang="pt-BR" sz="1600" dirty="0">
                <a:latin typeface="Century Gothic" panose="020B0502020202020204" pitchFamily="34" charset="0"/>
              </a:rPr>
              <a:t>O ar a ser recebido através dos filtros do compressor deve ser isento de impurezas. Deve-se limpar semanalmente o filtro de ar e quando necessário substituir o elemento filtrante. Também devemos verificar diariamente o nível do óleo, mantendo-o no centro do visor de nível. Caso o compressor esteja instalado na parte externa do ambiente de trabalho, este deverá estar protegido das intempéries (sol, chuva, ventos, etc...,).</a:t>
            </a:r>
          </a:p>
          <a:p>
            <a:endParaRPr lang="pt-BR" sz="1600" dirty="0">
              <a:latin typeface="Century Gothic" panose="020B0502020202020204" pitchFamily="34" charset="0"/>
            </a:endParaRPr>
          </a:p>
          <a:p>
            <a:r>
              <a:rPr lang="pt-BR" sz="1600" dirty="0">
                <a:latin typeface="Century Gothic" panose="020B0502020202020204" pitchFamily="34" charset="0"/>
              </a:rPr>
              <a:t>Caso o tanque de ar se localize em local de elevada umidade relativa do ar, deve-se expurgar a água duas vezes ao dia. Tomando-se os cuidados mínimos com a mangueira e compressor, o filtro não ficará sobrecarregado. Basta apenas limpa-lo periodicamente, observando sua validade para evitar problemas de branqueamento ou contaminação na seção de pintura.</a:t>
            </a:r>
          </a:p>
        </p:txBody>
      </p:sp>
      <p:pic>
        <p:nvPicPr>
          <p:cNvPr id="7" name="Imagem 6">
            <a:extLst>
              <a:ext uri="{FF2B5EF4-FFF2-40B4-BE49-F238E27FC236}">
                <a16:creationId xmlns:a16="http://schemas.microsoft.com/office/drawing/2014/main" id="{B1B1F8E3-4AF5-4563-814F-1AC1B127B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15968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3181BA1-5E0F-4D17-96E6-C05053912A04}"/>
              </a:ext>
            </a:extLst>
          </p:cNvPr>
          <p:cNvSpPr txBox="1"/>
          <p:nvPr/>
        </p:nvSpPr>
        <p:spPr>
          <a:xfrm>
            <a:off x="668536" y="4352835"/>
            <a:ext cx="5520928" cy="1200329"/>
          </a:xfrm>
          <a:prstGeom prst="rect">
            <a:avLst/>
          </a:prstGeom>
          <a:noFill/>
        </p:spPr>
        <p:txBody>
          <a:bodyPr wrap="square" rtlCol="0">
            <a:spAutoFit/>
          </a:bodyPr>
          <a:lstStyle/>
          <a:p>
            <a:pPr algn="ctr"/>
            <a:r>
              <a:rPr lang="pt-BR" sz="3600" b="1" dirty="0">
                <a:latin typeface="Century Gothic" panose="020B0502020202020204" pitchFamily="34" charset="0"/>
              </a:rPr>
              <a:t>PRINCIPAIS PROBLEMAS </a:t>
            </a:r>
          </a:p>
          <a:p>
            <a:pPr algn="ctr"/>
            <a:r>
              <a:rPr lang="pt-BR" sz="3600" b="1" dirty="0">
                <a:latin typeface="Century Gothic" panose="020B0502020202020204" pitchFamily="34" charset="0"/>
              </a:rPr>
              <a:t>CAUSAS E SOLUÇÕES</a:t>
            </a:r>
            <a:endParaRPr lang="pt-BR" sz="3600" dirty="0">
              <a:latin typeface="Century Gothic" panose="020B0502020202020204" pitchFamily="34" charset="0"/>
            </a:endParaRPr>
          </a:p>
        </p:txBody>
      </p:sp>
    </p:spTree>
    <p:extLst>
      <p:ext uri="{BB962C8B-B14F-4D97-AF65-F5344CB8AC3E}">
        <p14:creationId xmlns:p14="http://schemas.microsoft.com/office/powerpoint/2010/main" val="96700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45BF0777-343E-44E5-8068-B3993C7E59CF}"/>
              </a:ext>
            </a:extLst>
          </p:cNvPr>
          <p:cNvPicPr>
            <a:picLocks noChangeAspect="1"/>
          </p:cNvPicPr>
          <p:nvPr/>
        </p:nvPicPr>
        <p:blipFill>
          <a:blip r:embed="rId2"/>
          <a:stretch>
            <a:fillRect/>
          </a:stretch>
        </p:blipFill>
        <p:spPr>
          <a:xfrm rot="16200000">
            <a:off x="-1015021" y="2032976"/>
            <a:ext cx="9670001" cy="6076043"/>
          </a:xfrm>
          <a:prstGeom prst="rect">
            <a:avLst/>
          </a:prstGeom>
        </p:spPr>
      </p:pic>
      <p:sp>
        <p:nvSpPr>
          <p:cNvPr id="11" name="Espaço Reservado para Rodapé 10">
            <a:extLst>
              <a:ext uri="{FF2B5EF4-FFF2-40B4-BE49-F238E27FC236}">
                <a16:creationId xmlns:a16="http://schemas.microsoft.com/office/drawing/2014/main" id="{B20CCE64-6B99-4230-9343-235EE8879F28}"/>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307476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9238782-FF7F-4A22-B3E4-E4C5893F6DE3}"/>
              </a:ext>
            </a:extLst>
          </p:cNvPr>
          <p:cNvPicPr>
            <a:picLocks noChangeAspect="1"/>
          </p:cNvPicPr>
          <p:nvPr/>
        </p:nvPicPr>
        <p:blipFill>
          <a:blip r:embed="rId2"/>
          <a:stretch>
            <a:fillRect/>
          </a:stretch>
        </p:blipFill>
        <p:spPr>
          <a:xfrm rot="16200000">
            <a:off x="-1320801" y="2088846"/>
            <a:ext cx="9804401" cy="5829907"/>
          </a:xfrm>
          <a:prstGeom prst="rect">
            <a:avLst/>
          </a:prstGeom>
        </p:spPr>
      </p:pic>
      <p:sp>
        <p:nvSpPr>
          <p:cNvPr id="6" name="Espaço Reservado para Rodapé 5">
            <a:extLst>
              <a:ext uri="{FF2B5EF4-FFF2-40B4-BE49-F238E27FC236}">
                <a16:creationId xmlns:a16="http://schemas.microsoft.com/office/drawing/2014/main" id="{8A963B35-2167-484D-B829-9C4CBD057F8F}"/>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4137753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408B6D4-43FE-4661-AAE9-862C102634D1}"/>
              </a:ext>
            </a:extLst>
          </p:cNvPr>
          <p:cNvPicPr>
            <a:picLocks noChangeAspect="1"/>
          </p:cNvPicPr>
          <p:nvPr/>
        </p:nvPicPr>
        <p:blipFill>
          <a:blip r:embed="rId2"/>
          <a:stretch>
            <a:fillRect/>
          </a:stretch>
        </p:blipFill>
        <p:spPr>
          <a:xfrm rot="16200000">
            <a:off x="-1238718" y="1961682"/>
            <a:ext cx="9790362" cy="6098275"/>
          </a:xfrm>
          <a:prstGeom prst="rect">
            <a:avLst/>
          </a:prstGeom>
        </p:spPr>
      </p:pic>
      <p:sp>
        <p:nvSpPr>
          <p:cNvPr id="3" name="Espaço Reservado para Rodapé 2">
            <a:extLst>
              <a:ext uri="{FF2B5EF4-FFF2-40B4-BE49-F238E27FC236}">
                <a16:creationId xmlns:a16="http://schemas.microsoft.com/office/drawing/2014/main" id="{EDED83CB-1C45-4F53-BAF7-057072F7EC55}"/>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4023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085649C-7F31-4457-BECE-5CB76A983583}"/>
              </a:ext>
            </a:extLst>
          </p:cNvPr>
          <p:cNvPicPr>
            <a:picLocks noChangeAspect="1"/>
          </p:cNvPicPr>
          <p:nvPr/>
        </p:nvPicPr>
        <p:blipFill>
          <a:blip r:embed="rId2"/>
          <a:stretch>
            <a:fillRect/>
          </a:stretch>
        </p:blipFill>
        <p:spPr>
          <a:xfrm rot="16200000">
            <a:off x="-1370866" y="2153384"/>
            <a:ext cx="9787060" cy="5718172"/>
          </a:xfrm>
          <a:prstGeom prst="rect">
            <a:avLst/>
          </a:prstGeom>
        </p:spPr>
      </p:pic>
      <p:sp>
        <p:nvSpPr>
          <p:cNvPr id="5" name="Espaço Reservado para Rodapé 4">
            <a:extLst>
              <a:ext uri="{FF2B5EF4-FFF2-40B4-BE49-F238E27FC236}">
                <a16:creationId xmlns:a16="http://schemas.microsoft.com/office/drawing/2014/main" id="{32E24E62-D558-4F6B-9BB6-B002A7DFFA2E}"/>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132599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91594BD-8C7A-43D3-A831-2F64404E4718}"/>
              </a:ext>
            </a:extLst>
          </p:cNvPr>
          <p:cNvPicPr>
            <a:picLocks noChangeAspect="1"/>
          </p:cNvPicPr>
          <p:nvPr/>
        </p:nvPicPr>
        <p:blipFill>
          <a:blip r:embed="rId2"/>
          <a:stretch>
            <a:fillRect/>
          </a:stretch>
        </p:blipFill>
        <p:spPr>
          <a:xfrm rot="16200000">
            <a:off x="-976811" y="1899737"/>
            <a:ext cx="9639299" cy="6106523"/>
          </a:xfrm>
          <a:prstGeom prst="rect">
            <a:avLst/>
          </a:prstGeom>
        </p:spPr>
      </p:pic>
      <p:sp>
        <p:nvSpPr>
          <p:cNvPr id="3" name="Espaço Reservado para Rodapé 2">
            <a:extLst>
              <a:ext uri="{FF2B5EF4-FFF2-40B4-BE49-F238E27FC236}">
                <a16:creationId xmlns:a16="http://schemas.microsoft.com/office/drawing/2014/main" id="{4D0126B0-FFDD-423F-BB49-793337D2AC70}"/>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153362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BA454DA-051B-4EAB-A4AD-C70A72669322}"/>
              </a:ext>
            </a:extLst>
          </p:cNvPr>
          <p:cNvPicPr>
            <a:picLocks noChangeAspect="1"/>
          </p:cNvPicPr>
          <p:nvPr/>
        </p:nvPicPr>
        <p:blipFill>
          <a:blip r:embed="rId2"/>
          <a:stretch>
            <a:fillRect/>
          </a:stretch>
        </p:blipFill>
        <p:spPr>
          <a:xfrm rot="16200000">
            <a:off x="-1408075" y="2039066"/>
            <a:ext cx="9864649" cy="5869219"/>
          </a:xfrm>
          <a:prstGeom prst="rect">
            <a:avLst/>
          </a:prstGeom>
        </p:spPr>
      </p:pic>
      <p:sp>
        <p:nvSpPr>
          <p:cNvPr id="6" name="Espaço Reservado para Rodapé 5">
            <a:extLst>
              <a:ext uri="{FF2B5EF4-FFF2-40B4-BE49-F238E27FC236}">
                <a16:creationId xmlns:a16="http://schemas.microsoft.com/office/drawing/2014/main" id="{AAB217C5-CC0D-4E79-A9D7-AD8E977A8C4F}"/>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54503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1E2AA76-0C1D-45C1-9DFD-8283B2269184}"/>
              </a:ext>
            </a:extLst>
          </p:cNvPr>
          <p:cNvPicPr>
            <a:picLocks noChangeAspect="1"/>
          </p:cNvPicPr>
          <p:nvPr/>
        </p:nvPicPr>
        <p:blipFill>
          <a:blip r:embed="rId2"/>
          <a:stretch>
            <a:fillRect/>
          </a:stretch>
        </p:blipFill>
        <p:spPr>
          <a:xfrm rot="16200000">
            <a:off x="-1231082" y="2102668"/>
            <a:ext cx="9806824" cy="5799840"/>
          </a:xfrm>
          <a:prstGeom prst="rect">
            <a:avLst/>
          </a:prstGeom>
        </p:spPr>
      </p:pic>
      <p:sp>
        <p:nvSpPr>
          <p:cNvPr id="6" name="Espaço Reservado para Rodapé 5">
            <a:extLst>
              <a:ext uri="{FF2B5EF4-FFF2-40B4-BE49-F238E27FC236}">
                <a16:creationId xmlns:a16="http://schemas.microsoft.com/office/drawing/2014/main" id="{C64C0471-9B0A-4835-80C7-945CE542D920}"/>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224798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276E578-3C34-4EB5-B3A7-849F79667763}"/>
              </a:ext>
            </a:extLst>
          </p:cNvPr>
          <p:cNvSpPr txBox="1"/>
          <p:nvPr/>
        </p:nvSpPr>
        <p:spPr>
          <a:xfrm>
            <a:off x="452926" y="861740"/>
            <a:ext cx="6041877" cy="7578998"/>
          </a:xfrm>
          <a:prstGeom prst="rect">
            <a:avLst/>
          </a:prstGeom>
          <a:noFill/>
        </p:spPr>
        <p:txBody>
          <a:bodyPr wrap="square" rtlCol="0">
            <a:spAutoFit/>
          </a:bodyPr>
          <a:lstStyle/>
          <a:p>
            <a:pPr algn="ctr"/>
            <a:endParaRPr lang="pt-BR" sz="1600" b="1" dirty="0">
              <a:latin typeface="Century Gothic" panose="020B0502020202020204" pitchFamily="34" charset="0"/>
            </a:endParaRPr>
          </a:p>
          <a:p>
            <a:pPr algn="ctr"/>
            <a:endParaRPr lang="pt-BR" sz="1600" b="1" dirty="0">
              <a:latin typeface="Century Gothic" panose="020B0502020202020204" pitchFamily="34" charset="0"/>
            </a:endParaRPr>
          </a:p>
          <a:p>
            <a:pPr algn="ctr"/>
            <a:r>
              <a:rPr lang="pt-BR" sz="1600" b="1" dirty="0">
                <a:latin typeface="Century Gothic" panose="020B0502020202020204" pitchFamily="34" charset="0"/>
              </a:rPr>
              <a:t>QUEM SOMOS</a:t>
            </a:r>
          </a:p>
          <a:p>
            <a:pPr algn="ctr"/>
            <a:endParaRPr lang="pt-BR" sz="1600" dirty="0">
              <a:latin typeface="Century Gothic" panose="020B0502020202020204" pitchFamily="34" charset="0"/>
            </a:endParaRPr>
          </a:p>
          <a:p>
            <a:pPr algn="just">
              <a:lnSpc>
                <a:spcPts val="2065"/>
              </a:lnSpc>
              <a:spcBef>
                <a:spcPts val="2400"/>
              </a:spcBef>
            </a:pPr>
            <a:r>
              <a:rPr lang="pt-BR" sz="1600" b="1" dirty="0">
                <a:effectLst/>
                <a:latin typeface="Century Gothic" panose="020B0502020202020204" pitchFamily="34" charset="0"/>
                <a:ea typeface="Century Gothic" panose="020B0502020202020204" pitchFamily="34" charset="0"/>
                <a:cs typeface="Arial" panose="020B0604020202020204" pitchFamily="34" charset="0"/>
              </a:rPr>
              <a:t>A Mac </a:t>
            </a:r>
            <a:r>
              <a:rPr lang="pt-BR" sz="1600" b="1" dirty="0" err="1">
                <a:effectLst/>
                <a:latin typeface="Century Gothic" panose="020B0502020202020204" pitchFamily="34" charset="0"/>
                <a:ea typeface="Century Gothic" panose="020B0502020202020204" pitchFamily="34" charset="0"/>
                <a:cs typeface="Arial" panose="020B0604020202020204" pitchFamily="34" charset="0"/>
              </a:rPr>
              <a:t>Coatings</a:t>
            </a:r>
            <a:r>
              <a:rPr lang="pt-BR" sz="1600" b="1" dirty="0">
                <a:effectLst/>
                <a:latin typeface="Century Gothic" panose="020B0502020202020204" pitchFamily="34" charset="0"/>
                <a:ea typeface="Century Gothic" panose="020B0502020202020204" pitchFamily="34" charset="0"/>
                <a:cs typeface="Arial" panose="020B0604020202020204" pitchFamily="34" charset="0"/>
              </a:rPr>
              <a:t>, foi fundada em 08/12/2008 na cidade de Canela/RS. Atende todo o mercado do setor moveleiro na região sul do Brasil, especificadamente na serra gaúcha.</a:t>
            </a:r>
            <a:endParaRPr lang="pt-BR" sz="16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ts val="2065"/>
              </a:lnSpc>
              <a:spcBef>
                <a:spcPts val="2400"/>
              </a:spcBef>
            </a:pPr>
            <a:r>
              <a:rPr lang="pt-BR" sz="1600" b="1" dirty="0">
                <a:effectLst/>
                <a:latin typeface="Century Gothic" panose="020B0502020202020204" pitchFamily="34" charset="0"/>
                <a:ea typeface="Century Gothic" panose="020B0502020202020204" pitchFamily="34" charset="0"/>
                <a:cs typeface="Arial" panose="020B0604020202020204" pitchFamily="34" charset="0"/>
              </a:rPr>
              <a:t>Investe continuamente em pesquisa, projeto, fabricação, atendimento, suporte técnico e serviços para atender as mais variadas necessidades de seus clientes.</a:t>
            </a:r>
          </a:p>
          <a:p>
            <a:pPr algn="just">
              <a:lnSpc>
                <a:spcPts val="2065"/>
              </a:lnSpc>
              <a:spcBef>
                <a:spcPts val="2400"/>
              </a:spcBef>
            </a:pPr>
            <a:endParaRPr lang="pt-BR" sz="16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r>
              <a:rPr lang="pt-BR" sz="1600" dirty="0">
                <a:effectLst/>
                <a:latin typeface="Century Gothic" panose="020B0502020202020204" pitchFamily="34" charset="0"/>
                <a:ea typeface="Batang" panose="02030600000101010101" pitchFamily="18" charset="-127"/>
                <a:cs typeface="Arial" panose="020B0604020202020204" pitchFamily="34" charset="0"/>
              </a:rPr>
              <a:t>Tem como objetivo principal a criação de valores, para seus clientes, por meio de redução de custos e aumento da eficiência de seus processos de produção. </a:t>
            </a:r>
            <a:endParaRPr lang="pt-BR" sz="1600" dirty="0">
              <a:effectLst/>
              <a:latin typeface="Century Gothic" panose="020B0502020202020204" pitchFamily="34" charset="0"/>
              <a:ea typeface="Batang" panose="02030600000101010101" pitchFamily="18" charset="-127"/>
            </a:endParaRPr>
          </a:p>
          <a:p>
            <a:pPr algn="just"/>
            <a:r>
              <a:rPr lang="pt-BR" sz="1600" dirty="0">
                <a:effectLst/>
                <a:latin typeface="Century Gothic" panose="020B0502020202020204" pitchFamily="34" charset="0"/>
                <a:ea typeface="Batang" panose="02030600000101010101" pitchFamily="18" charset="-127"/>
                <a:cs typeface="Arial" panose="020B0604020202020204" pitchFamily="34" charset="0"/>
              </a:rPr>
              <a:t>A Mac </a:t>
            </a:r>
            <a:r>
              <a:rPr lang="pt-BR" sz="1600" dirty="0" err="1">
                <a:effectLst/>
                <a:latin typeface="Century Gothic" panose="020B0502020202020204" pitchFamily="34" charset="0"/>
                <a:ea typeface="Batang" panose="02030600000101010101" pitchFamily="18" charset="-127"/>
                <a:cs typeface="Arial" panose="020B0604020202020204" pitchFamily="34" charset="0"/>
              </a:rPr>
              <a:t>Coatings</a:t>
            </a:r>
            <a:r>
              <a:rPr lang="pt-BR" sz="1600" dirty="0">
                <a:effectLst/>
                <a:latin typeface="Century Gothic" panose="020B0502020202020204" pitchFamily="34" charset="0"/>
                <a:ea typeface="Batang" panose="02030600000101010101" pitchFamily="18" charset="-127"/>
                <a:cs typeface="Arial" panose="020B0604020202020204" pitchFamily="34" charset="0"/>
              </a:rPr>
              <a:t>, possui uma linha completa de alto desempenho já reconhecido pelos excelentes resultados em tintas industriais, tais como: </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Fundos e Vernizes PU;</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Vernizes Acrílicos;</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Tingidores;</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Retardadores;</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Diluentes;</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Primer e Esmaltes PU</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Thinners</a:t>
            </a:r>
            <a:endParaRPr lang="pt-BR" sz="1600" dirty="0">
              <a:effectLst/>
              <a:latin typeface="Century Gothic" panose="020B0502020202020204" pitchFamily="34" charset="0"/>
              <a:ea typeface="Batang" panose="02030600000101010101" pitchFamily="18" charset="-127"/>
            </a:endParaRPr>
          </a:p>
          <a:p>
            <a:pPr marL="342900" lvl="0" indent="-342900" algn="just">
              <a:buFont typeface="Symbol" panose="05050102010706020507" pitchFamily="18" charset="2"/>
              <a:buChar char=""/>
              <a:tabLst>
                <a:tab pos="457200" algn="l"/>
              </a:tabLst>
            </a:pPr>
            <a:r>
              <a:rPr lang="pt-BR" sz="1600" dirty="0">
                <a:effectLst/>
                <a:latin typeface="Century Gothic" panose="020B0502020202020204" pitchFamily="34" charset="0"/>
                <a:ea typeface="Batang" panose="02030600000101010101" pitchFamily="18" charset="-127"/>
                <a:cs typeface="Arial" panose="020B0604020202020204" pitchFamily="34" charset="0"/>
              </a:rPr>
              <a:t>Catalisadores</a:t>
            </a:r>
            <a:endParaRPr lang="pt-BR" sz="1600" dirty="0">
              <a:effectLst/>
              <a:latin typeface="Century Gothic" panose="020B0502020202020204" pitchFamily="34" charset="0"/>
              <a:ea typeface="Batang" panose="02030600000101010101" pitchFamily="18" charset="-127"/>
            </a:endParaRPr>
          </a:p>
        </p:txBody>
      </p:sp>
      <p:pic>
        <p:nvPicPr>
          <p:cNvPr id="2" name="Imagem 1">
            <a:extLst>
              <a:ext uri="{FF2B5EF4-FFF2-40B4-BE49-F238E27FC236}">
                <a16:creationId xmlns:a16="http://schemas.microsoft.com/office/drawing/2014/main" id="{0615B923-E5F7-41BD-B815-BAF493AAEA72}"/>
              </a:ext>
            </a:extLst>
          </p:cNvPr>
          <p:cNvPicPr>
            <a:picLocks noChangeAspect="1"/>
          </p:cNvPicPr>
          <p:nvPr/>
        </p:nvPicPr>
        <p:blipFill>
          <a:blip r:embed="rId2"/>
          <a:stretch>
            <a:fillRect/>
          </a:stretch>
        </p:blipFill>
        <p:spPr>
          <a:xfrm>
            <a:off x="2636451" y="0"/>
            <a:ext cx="1585097" cy="554784"/>
          </a:xfrm>
          <a:prstGeom prst="rect">
            <a:avLst/>
          </a:prstGeom>
        </p:spPr>
      </p:pic>
    </p:spTree>
    <p:extLst>
      <p:ext uri="{BB962C8B-B14F-4D97-AF65-F5344CB8AC3E}">
        <p14:creationId xmlns:p14="http://schemas.microsoft.com/office/powerpoint/2010/main" val="399388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E7FB0FF-8649-4DDD-927C-C6DE415B5EBB}"/>
              </a:ext>
            </a:extLst>
          </p:cNvPr>
          <p:cNvPicPr>
            <a:picLocks noChangeAspect="1"/>
          </p:cNvPicPr>
          <p:nvPr/>
        </p:nvPicPr>
        <p:blipFill>
          <a:blip r:embed="rId2"/>
          <a:stretch>
            <a:fillRect/>
          </a:stretch>
        </p:blipFill>
        <p:spPr>
          <a:xfrm rot="16200000">
            <a:off x="-1482198" y="2275053"/>
            <a:ext cx="9822396" cy="5355894"/>
          </a:xfrm>
          <a:prstGeom prst="rect">
            <a:avLst/>
          </a:prstGeom>
        </p:spPr>
      </p:pic>
      <p:sp>
        <p:nvSpPr>
          <p:cNvPr id="6" name="Espaço Reservado para Rodapé 5">
            <a:extLst>
              <a:ext uri="{FF2B5EF4-FFF2-40B4-BE49-F238E27FC236}">
                <a16:creationId xmlns:a16="http://schemas.microsoft.com/office/drawing/2014/main" id="{9BE6F8E4-0802-474E-BB22-100D92473BC6}"/>
              </a:ext>
            </a:extLst>
          </p:cNvPr>
          <p:cNvSpPr>
            <a:spLocks noGrp="1"/>
          </p:cNvSpPr>
          <p:nvPr>
            <p:ph type="ftr" sz="quarter" idx="11"/>
          </p:nvPr>
        </p:nvSpPr>
        <p:spPr/>
        <p:txBody>
          <a:bodyPr/>
          <a:lstStyle/>
          <a:p>
            <a:r>
              <a:rPr lang="pt-BR"/>
              <a:t>MAC COATINGS</a:t>
            </a:r>
          </a:p>
        </p:txBody>
      </p:sp>
    </p:spTree>
    <p:extLst>
      <p:ext uri="{BB962C8B-B14F-4D97-AF65-F5344CB8AC3E}">
        <p14:creationId xmlns:p14="http://schemas.microsoft.com/office/powerpoint/2010/main" val="358686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3181BA1-5E0F-4D17-96E6-C05053912A04}"/>
              </a:ext>
            </a:extLst>
          </p:cNvPr>
          <p:cNvSpPr txBox="1"/>
          <p:nvPr/>
        </p:nvSpPr>
        <p:spPr>
          <a:xfrm>
            <a:off x="668536" y="4352835"/>
            <a:ext cx="5520928" cy="646331"/>
          </a:xfrm>
          <a:prstGeom prst="rect">
            <a:avLst/>
          </a:prstGeom>
          <a:noFill/>
        </p:spPr>
        <p:txBody>
          <a:bodyPr wrap="square" rtlCol="0">
            <a:spAutoFit/>
          </a:bodyPr>
          <a:lstStyle/>
          <a:p>
            <a:pPr algn="ctr"/>
            <a:r>
              <a:rPr lang="pt-BR" sz="3600" b="1" dirty="0">
                <a:latin typeface="Century Gothic" panose="020B0502020202020204" pitchFamily="34" charset="0"/>
              </a:rPr>
              <a:t>BOLETIM TÉCNICO</a:t>
            </a:r>
            <a:endParaRPr lang="pt-BR" sz="3600" dirty="0">
              <a:latin typeface="Century Gothic" panose="020B0502020202020204" pitchFamily="34" charset="0"/>
            </a:endParaRPr>
          </a:p>
        </p:txBody>
      </p:sp>
    </p:spTree>
    <p:extLst>
      <p:ext uri="{BB962C8B-B14F-4D97-AF65-F5344CB8AC3E}">
        <p14:creationId xmlns:p14="http://schemas.microsoft.com/office/powerpoint/2010/main" val="333988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6F5324F-8DFC-4DBF-B388-8BDD326182DD}"/>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4" name="CaixaDeTexto 3">
            <a:extLst>
              <a:ext uri="{FF2B5EF4-FFF2-40B4-BE49-F238E27FC236}">
                <a16:creationId xmlns:a16="http://schemas.microsoft.com/office/drawing/2014/main" id="{BF274892-DC37-465F-A853-EA113E78E90D}"/>
              </a:ext>
            </a:extLst>
          </p:cNvPr>
          <p:cNvSpPr txBox="1"/>
          <p:nvPr/>
        </p:nvSpPr>
        <p:spPr>
          <a:xfrm>
            <a:off x="399216" y="1801713"/>
            <a:ext cx="6149296" cy="6432530"/>
          </a:xfrm>
          <a:prstGeom prst="rect">
            <a:avLst/>
          </a:prstGeom>
          <a:noFill/>
        </p:spPr>
        <p:txBody>
          <a:bodyPr wrap="square" rtlCol="0">
            <a:spAutoFit/>
          </a:bodyPr>
          <a:lstStyle/>
          <a:p>
            <a:r>
              <a:rPr lang="en-US" sz="1600"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342900" lvl="0" indent="-342900">
              <a:buFont typeface="+mj-lt"/>
              <a:buAutoNum type="arabicPeriod"/>
              <a:tabLst>
                <a:tab pos="457200" algn="l"/>
              </a:tabLst>
            </a:pPr>
            <a:r>
              <a:rPr lang="en-US" sz="1600" b="1" dirty="0">
                <a:effectLst/>
                <a:latin typeface="Century Gothic" panose="020B0502020202020204" pitchFamily="34" charset="0"/>
                <a:ea typeface="Times New Roman" panose="02020603050405020304" pitchFamily="18" charset="0"/>
              </a:rPr>
              <a:t>PRODUTO: FPF 4100-00 Fundo PU 2X1</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Batang" panose="02030600000101010101" pitchFamily="18" charset="-127"/>
              </a:rPr>
              <a:t>Selador poliuretano </a:t>
            </a:r>
            <a:r>
              <a:rPr lang="pt-BR" sz="1600" dirty="0" err="1">
                <a:effectLst/>
                <a:latin typeface="Century Gothic" panose="020B0502020202020204" pitchFamily="34" charset="0"/>
                <a:ea typeface="Batang" panose="02030600000101010101" pitchFamily="18" charset="-127"/>
              </a:rPr>
              <a:t>bi-componente</a:t>
            </a:r>
            <a:r>
              <a:rPr lang="pt-BR" sz="1600" dirty="0">
                <a:effectLst/>
                <a:latin typeface="Century Gothic" panose="020B0502020202020204" pitchFamily="34" charset="0"/>
                <a:ea typeface="Batang" panose="02030600000101010101" pitchFamily="18" charset="-127"/>
              </a:rPr>
              <a:t> de secagem ao ar. Indicado para tapar os poros da madeira e receber um verniz de acabamento brilhante ou fosco.</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 composto por resinas </a:t>
            </a:r>
            <a:r>
              <a:rPr lang="pt-BR" sz="1600" dirty="0" err="1">
                <a:effectLst/>
                <a:latin typeface="Century Gothic" panose="020B0502020202020204" pitchFamily="34" charset="0"/>
                <a:ea typeface="Times New Roman" panose="02020603050405020304" pitchFamily="18" charset="0"/>
              </a:rPr>
              <a:t>alquidicas</a:t>
            </a:r>
            <a:r>
              <a:rPr lang="pt-BR" sz="1600" dirty="0">
                <a:effectLst/>
                <a:latin typeface="Century Gothic" panose="020B0502020202020204" pitchFamily="34" charset="0"/>
                <a:ea typeface="Times New Roman" panose="02020603050405020304" pitchFamily="18" charset="0"/>
              </a:rPr>
              <a:t> modificadas, agentes tensoativos e minerais inertes. A parte volátil é constituída por hidrocarbonetos aromáticos e ésteres.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DA SUPERFICIE: </a:t>
            </a:r>
            <a:r>
              <a:rPr lang="pt-BR" sz="1600" dirty="0">
                <a:effectLst/>
                <a:latin typeface="Century Gothic" panose="020B0502020202020204" pitchFamily="34" charset="0"/>
                <a:ea typeface="Times New Roman" panose="02020603050405020304" pitchFamily="18" charset="0"/>
              </a:rPr>
              <a:t>a madeira a ser aplicada deve ser lixada partindo da lixa grana 180/220 até a lixa grana 280/320, deve estar limpa, isenta de sujeiras, poeiras, farpas ou qualquer outra impureza que possa vir a interferir no acabamento final. </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DO PRODUTO: </a:t>
            </a:r>
            <a:r>
              <a:rPr lang="pt-BR" sz="1600" dirty="0">
                <a:effectLst/>
                <a:latin typeface="Century Gothic" panose="020B0502020202020204" pitchFamily="34" charset="0"/>
                <a:ea typeface="Times New Roman" panose="02020603050405020304" pitchFamily="18" charset="0"/>
              </a:rPr>
              <a:t>O produto deverá inicialmente ser catalisado e misturado, para posterior diluição. Observamos que em temperaturas ambiente superiores a 30ºC, é conveniente a utilização de nosso Retardador PU – </a:t>
            </a:r>
          </a:p>
          <a:p>
            <a:r>
              <a:rPr lang="pt-BR" sz="1600" dirty="0">
                <a:effectLst/>
                <a:latin typeface="Century Gothic" panose="020B0502020202020204" pitchFamily="34" charset="0"/>
                <a:ea typeface="Times New Roman" panose="02020603050405020304" pitchFamily="18" charset="0"/>
              </a:rPr>
              <a:t>DRU 4300, evitando desta forma um acabamento com superfícies arenosas ou ásperas. </a:t>
            </a:r>
          </a:p>
          <a:p>
            <a:endParaRPr lang="pt-BR" sz="1200" dirty="0">
              <a:latin typeface="Century Gothic" panose="020B0502020202020204" pitchFamily="34" charset="0"/>
            </a:endParaRPr>
          </a:p>
        </p:txBody>
      </p:sp>
      <p:pic>
        <p:nvPicPr>
          <p:cNvPr id="8" name="Imagem 7">
            <a:extLst>
              <a:ext uri="{FF2B5EF4-FFF2-40B4-BE49-F238E27FC236}">
                <a16:creationId xmlns:a16="http://schemas.microsoft.com/office/drawing/2014/main" id="{5B05337A-1451-45FC-BD48-ADBA49653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74449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Rodapé 11">
            <a:extLst>
              <a:ext uri="{FF2B5EF4-FFF2-40B4-BE49-F238E27FC236}">
                <a16:creationId xmlns:a16="http://schemas.microsoft.com/office/drawing/2014/main" id="{F9353B4B-851A-402A-A060-EA29185758C2}"/>
              </a:ext>
            </a:extLst>
          </p:cNvPr>
          <p:cNvSpPr>
            <a:spLocks noGrp="1"/>
          </p:cNvSpPr>
          <p:nvPr>
            <p:ph type="ftr" sz="quarter" idx="11"/>
          </p:nvPr>
        </p:nvSpPr>
        <p:spPr/>
        <p:txBody>
          <a:bodyPr/>
          <a:lstStyle/>
          <a:p>
            <a:r>
              <a:rPr lang="pt-BR"/>
              <a:t>MAC COATINGS</a:t>
            </a:r>
          </a:p>
        </p:txBody>
      </p:sp>
      <p:sp>
        <p:nvSpPr>
          <p:cNvPr id="35" name="CaixaDeTexto 34">
            <a:extLst>
              <a:ext uri="{FF2B5EF4-FFF2-40B4-BE49-F238E27FC236}">
                <a16:creationId xmlns:a16="http://schemas.microsoft.com/office/drawing/2014/main" id="{6E09076D-F155-4ED3-83BD-F6E14FD997C1}"/>
              </a:ext>
            </a:extLst>
          </p:cNvPr>
          <p:cNvSpPr txBox="1"/>
          <p:nvPr/>
        </p:nvSpPr>
        <p:spPr>
          <a:xfrm>
            <a:off x="431486" y="1064302"/>
            <a:ext cx="2842445" cy="584775"/>
          </a:xfrm>
          <a:prstGeom prst="rect">
            <a:avLst/>
          </a:prstGeom>
          <a:noFill/>
        </p:spPr>
        <p:txBody>
          <a:bodyPr wrap="none" rtlCol="0">
            <a:spAutoFit/>
          </a:bodyPr>
          <a:lstStyle/>
          <a:p>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a:p>
            <a:endParaRPr lang="pt-BR" sz="1600" dirty="0">
              <a:latin typeface="Century Gothic" panose="020B0502020202020204" pitchFamily="34" charset="0"/>
            </a:endParaRPr>
          </a:p>
        </p:txBody>
      </p:sp>
      <p:sp>
        <p:nvSpPr>
          <p:cNvPr id="36" name="Rectangle 74">
            <a:extLst>
              <a:ext uri="{FF2B5EF4-FFF2-40B4-BE49-F238E27FC236}">
                <a16:creationId xmlns:a16="http://schemas.microsoft.com/office/drawing/2014/main" id="{37B6D605-5149-40C9-BD3B-52D4C313A03F}"/>
              </a:ext>
            </a:extLst>
          </p:cNvPr>
          <p:cNvSpPr>
            <a:spLocks noChangeArrowheads="1"/>
          </p:cNvSpPr>
          <p:nvPr/>
        </p:nvSpPr>
        <p:spPr bwMode="auto">
          <a:xfrm>
            <a:off x="1371600" y="1870965"/>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VISCOSIDADE ORIGINAL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7" name="Rectangle 73">
            <a:extLst>
              <a:ext uri="{FF2B5EF4-FFF2-40B4-BE49-F238E27FC236}">
                <a16:creationId xmlns:a16="http://schemas.microsoft.com/office/drawing/2014/main" id="{4C296AC4-6CA6-41C1-9790-EB768284D85C}"/>
              </a:ext>
            </a:extLst>
          </p:cNvPr>
          <p:cNvSpPr>
            <a:spLocks noChangeArrowheads="1"/>
          </p:cNvSpPr>
          <p:nvPr/>
        </p:nvSpPr>
        <p:spPr bwMode="auto">
          <a:xfrm>
            <a:off x="1371600" y="2218627"/>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8" name="Rectangle 72">
            <a:extLst>
              <a:ext uri="{FF2B5EF4-FFF2-40B4-BE49-F238E27FC236}">
                <a16:creationId xmlns:a16="http://schemas.microsoft.com/office/drawing/2014/main" id="{2C4D9BCD-1FE2-47DE-9D6F-B2B6764D51E1}"/>
              </a:ext>
            </a:extLst>
          </p:cNvPr>
          <p:cNvSpPr>
            <a:spLocks noChangeArrowheads="1"/>
          </p:cNvSpPr>
          <p:nvPr/>
        </p:nvSpPr>
        <p:spPr bwMode="auto">
          <a:xfrm>
            <a:off x="1371600" y="2574227"/>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DILUENTE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9" name="Rectangle 71">
            <a:extLst>
              <a:ext uri="{FF2B5EF4-FFF2-40B4-BE49-F238E27FC236}">
                <a16:creationId xmlns:a16="http://schemas.microsoft.com/office/drawing/2014/main" id="{2A7A4B7D-4F6D-4E65-ADCF-E871E62F5EA2}"/>
              </a:ext>
            </a:extLst>
          </p:cNvPr>
          <p:cNvSpPr>
            <a:spLocks noChangeArrowheads="1"/>
          </p:cNvSpPr>
          <p:nvPr/>
        </p:nvSpPr>
        <p:spPr bwMode="auto">
          <a:xfrm>
            <a:off x="1371600" y="2917127"/>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DILUIÇÃO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0" name="Rectangle 70">
            <a:extLst>
              <a:ext uri="{FF2B5EF4-FFF2-40B4-BE49-F238E27FC236}">
                <a16:creationId xmlns:a16="http://schemas.microsoft.com/office/drawing/2014/main" id="{E49182ED-4224-483B-85E6-D98EE08E5420}"/>
              </a:ext>
            </a:extLst>
          </p:cNvPr>
          <p:cNvSpPr>
            <a:spLocks noChangeArrowheads="1"/>
          </p:cNvSpPr>
          <p:nvPr/>
        </p:nvSpPr>
        <p:spPr bwMode="auto">
          <a:xfrm>
            <a:off x="3429000" y="187096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120 ± 5seg. CF4 a 20C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1" name="Rectangle 69">
            <a:extLst>
              <a:ext uri="{FF2B5EF4-FFF2-40B4-BE49-F238E27FC236}">
                <a16:creationId xmlns:a16="http://schemas.microsoft.com/office/drawing/2014/main" id="{B8FC955C-C373-4A43-A8AC-E4BB1297E5F4}"/>
              </a:ext>
            </a:extLst>
          </p:cNvPr>
          <p:cNvSpPr>
            <a:spLocks noChangeArrowheads="1"/>
          </p:cNvSpPr>
          <p:nvPr/>
        </p:nvSpPr>
        <p:spPr bwMode="auto">
          <a:xfrm>
            <a:off x="3429000" y="221862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1,020 ± 0,010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2" name="Rectangle 68">
            <a:extLst>
              <a:ext uri="{FF2B5EF4-FFF2-40B4-BE49-F238E27FC236}">
                <a16:creationId xmlns:a16="http://schemas.microsoft.com/office/drawing/2014/main" id="{C0259C08-B845-41A5-BCCA-B7CDF4B9BC39}"/>
              </a:ext>
            </a:extLst>
          </p:cNvPr>
          <p:cNvSpPr>
            <a:spLocks noChangeArrowheads="1"/>
          </p:cNvSpPr>
          <p:nvPr/>
        </p:nvSpPr>
        <p:spPr bwMode="auto">
          <a:xfrm>
            <a:off x="3429000" y="257422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DPU 4200/DPU 4202</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3" name="Rectangle 67">
            <a:extLst>
              <a:ext uri="{FF2B5EF4-FFF2-40B4-BE49-F238E27FC236}">
                <a16:creationId xmlns:a16="http://schemas.microsoft.com/office/drawing/2014/main" id="{FADB49F0-28D4-492A-90B8-406E4EE80769}"/>
              </a:ext>
            </a:extLst>
          </p:cNvPr>
          <p:cNvSpPr>
            <a:spLocks noChangeArrowheads="1"/>
          </p:cNvSpPr>
          <p:nvPr/>
        </p:nvSpPr>
        <p:spPr bwMode="auto">
          <a:xfrm>
            <a:off x="3429000" y="293141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10 a 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4" name="Rectangle 66">
            <a:extLst>
              <a:ext uri="{FF2B5EF4-FFF2-40B4-BE49-F238E27FC236}">
                <a16:creationId xmlns:a16="http://schemas.microsoft.com/office/drawing/2014/main" id="{5AFC990F-7F1D-4894-90A3-7E3A270202EC}"/>
              </a:ext>
            </a:extLst>
          </p:cNvPr>
          <p:cNvSpPr>
            <a:spLocks noChangeArrowheads="1"/>
          </p:cNvSpPr>
          <p:nvPr/>
        </p:nvSpPr>
        <p:spPr bwMode="auto">
          <a:xfrm>
            <a:off x="1371600" y="3279077"/>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SÓLIDOS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5" name="Rectangle 65">
            <a:extLst>
              <a:ext uri="{FF2B5EF4-FFF2-40B4-BE49-F238E27FC236}">
                <a16:creationId xmlns:a16="http://schemas.microsoft.com/office/drawing/2014/main" id="{5336D25E-9D41-4D91-B5AF-52DB6E323C45}"/>
              </a:ext>
            </a:extLst>
          </p:cNvPr>
          <p:cNvSpPr>
            <a:spLocks noChangeArrowheads="1"/>
          </p:cNvSpPr>
          <p:nvPr/>
        </p:nvSpPr>
        <p:spPr bwMode="auto">
          <a:xfrm>
            <a:off x="1371600" y="3610865"/>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6" name="Rectangle 64">
            <a:extLst>
              <a:ext uri="{FF2B5EF4-FFF2-40B4-BE49-F238E27FC236}">
                <a16:creationId xmlns:a16="http://schemas.microsoft.com/office/drawing/2014/main" id="{66073F7D-C7BD-43E7-97B8-EA36224DDBB4}"/>
              </a:ext>
            </a:extLst>
          </p:cNvPr>
          <p:cNvSpPr>
            <a:spLocks noChangeArrowheads="1"/>
          </p:cNvSpPr>
          <p:nvPr/>
        </p:nvSpPr>
        <p:spPr bwMode="auto">
          <a:xfrm>
            <a:off x="1371600" y="3953765"/>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CATÁLISE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7" name="Rectangle 63">
            <a:extLst>
              <a:ext uri="{FF2B5EF4-FFF2-40B4-BE49-F238E27FC236}">
                <a16:creationId xmlns:a16="http://schemas.microsoft.com/office/drawing/2014/main" id="{A73AF9B5-8231-47AA-B3FD-B36D0C854574}"/>
              </a:ext>
            </a:extLst>
          </p:cNvPr>
          <p:cNvSpPr>
            <a:spLocks noChangeArrowheads="1"/>
          </p:cNvSpPr>
          <p:nvPr/>
        </p:nvSpPr>
        <p:spPr bwMode="auto">
          <a:xfrm>
            <a:off x="3429000" y="327907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49 ± 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8" name="Rectangle 62">
            <a:extLst>
              <a:ext uri="{FF2B5EF4-FFF2-40B4-BE49-F238E27FC236}">
                <a16:creationId xmlns:a16="http://schemas.microsoft.com/office/drawing/2014/main" id="{DA766F51-A084-4F34-9A08-6BF033B325DF}"/>
              </a:ext>
            </a:extLst>
          </p:cNvPr>
          <p:cNvSpPr>
            <a:spLocks noChangeArrowheads="1"/>
          </p:cNvSpPr>
          <p:nvPr/>
        </p:nvSpPr>
        <p:spPr bwMode="auto">
          <a:xfrm>
            <a:off x="3429000" y="361086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Castanho Claro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9" name="Rectangle 61">
            <a:extLst>
              <a:ext uri="{FF2B5EF4-FFF2-40B4-BE49-F238E27FC236}">
                <a16:creationId xmlns:a16="http://schemas.microsoft.com/office/drawing/2014/main" id="{CE61163E-E782-43D8-B52C-5E1336CB7D22}"/>
              </a:ext>
            </a:extLst>
          </p:cNvPr>
          <p:cNvSpPr>
            <a:spLocks noChangeArrowheads="1"/>
          </p:cNvSpPr>
          <p:nvPr/>
        </p:nvSpPr>
        <p:spPr bwMode="auto">
          <a:xfrm>
            <a:off x="3429000" y="395376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2x1 ou 50% em volume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1" name="Rectangle 59">
            <a:extLst>
              <a:ext uri="{FF2B5EF4-FFF2-40B4-BE49-F238E27FC236}">
                <a16:creationId xmlns:a16="http://schemas.microsoft.com/office/drawing/2014/main" id="{2D9776B8-3778-466D-A053-DB4198AB5502}"/>
              </a:ext>
            </a:extLst>
          </p:cNvPr>
          <p:cNvSpPr>
            <a:spLocks noChangeArrowheads="1"/>
          </p:cNvSpPr>
          <p:nvPr/>
        </p:nvSpPr>
        <p:spPr bwMode="auto">
          <a:xfrm>
            <a:off x="1371600" y="4314543"/>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SECAGEM AO TOQUE</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2" name="Rectangle 58">
            <a:extLst>
              <a:ext uri="{FF2B5EF4-FFF2-40B4-BE49-F238E27FC236}">
                <a16:creationId xmlns:a16="http://schemas.microsoft.com/office/drawing/2014/main" id="{0606B999-6824-4550-A129-FC89EEA71F97}"/>
              </a:ext>
            </a:extLst>
          </p:cNvPr>
          <p:cNvSpPr>
            <a:spLocks noChangeArrowheads="1"/>
          </p:cNvSpPr>
          <p:nvPr/>
        </p:nvSpPr>
        <p:spPr bwMode="auto">
          <a:xfrm>
            <a:off x="1371600" y="4659031"/>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P/ LIXAMENTO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3" name="Rectangle 57">
            <a:extLst>
              <a:ext uri="{FF2B5EF4-FFF2-40B4-BE49-F238E27FC236}">
                <a16:creationId xmlns:a16="http://schemas.microsoft.com/office/drawing/2014/main" id="{47B8575C-743C-4CE8-95B7-6F81B5A212B7}"/>
              </a:ext>
            </a:extLst>
          </p:cNvPr>
          <p:cNvSpPr>
            <a:spLocks noChangeArrowheads="1"/>
          </p:cNvSpPr>
          <p:nvPr/>
        </p:nvSpPr>
        <p:spPr bwMode="auto">
          <a:xfrm>
            <a:off x="1371600" y="5000343"/>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TOTAL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5" name="Rectangle 55">
            <a:extLst>
              <a:ext uri="{FF2B5EF4-FFF2-40B4-BE49-F238E27FC236}">
                <a16:creationId xmlns:a16="http://schemas.microsoft.com/office/drawing/2014/main" id="{AEBD5DE3-AE9A-4650-81AD-71C822DE4EBC}"/>
              </a:ext>
            </a:extLst>
          </p:cNvPr>
          <p:cNvSpPr>
            <a:spLocks noChangeArrowheads="1"/>
          </p:cNvSpPr>
          <p:nvPr/>
        </p:nvSpPr>
        <p:spPr bwMode="auto">
          <a:xfrm>
            <a:off x="3429000" y="4314543"/>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10 a 15 min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95649192-DBA9-4104-9A8B-C8DF93970035}"/>
              </a:ext>
            </a:extLst>
          </p:cNvPr>
          <p:cNvSpPr>
            <a:spLocks noChangeArrowheads="1"/>
          </p:cNvSpPr>
          <p:nvPr/>
        </p:nvSpPr>
        <p:spPr bwMode="auto">
          <a:xfrm>
            <a:off x="3429000" y="4657443"/>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 a 2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9CC0306-2AAD-4D12-81F8-E9628FB93583}"/>
              </a:ext>
            </a:extLst>
          </p:cNvPr>
          <p:cNvSpPr>
            <a:spLocks noChangeArrowheads="1"/>
          </p:cNvSpPr>
          <p:nvPr/>
        </p:nvSpPr>
        <p:spPr bwMode="auto">
          <a:xfrm>
            <a:off x="3429000" y="5000343"/>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24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62A3139B-D3F8-4BD3-87E0-F3E71CD0815F}"/>
              </a:ext>
            </a:extLst>
          </p:cNvPr>
          <p:cNvSpPr>
            <a:spLocks noChangeArrowheads="1"/>
          </p:cNvSpPr>
          <p:nvPr/>
        </p:nvSpPr>
        <p:spPr bwMode="auto">
          <a:xfrm>
            <a:off x="1371600" y="5354356"/>
            <a:ext cx="2057400" cy="407987"/>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APLICAÇÃO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9" name="Rectangle 51">
            <a:extLst>
              <a:ext uri="{FF2B5EF4-FFF2-40B4-BE49-F238E27FC236}">
                <a16:creationId xmlns:a16="http://schemas.microsoft.com/office/drawing/2014/main" id="{FF08AFF4-2536-4DDC-983F-86CA82C8FEC0}"/>
              </a:ext>
            </a:extLst>
          </p:cNvPr>
          <p:cNvSpPr>
            <a:spLocks noChangeArrowheads="1"/>
          </p:cNvSpPr>
          <p:nvPr/>
        </p:nvSpPr>
        <p:spPr bwMode="auto">
          <a:xfrm>
            <a:off x="3429000" y="5354356"/>
            <a:ext cx="1905000" cy="407987"/>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Pistola convencional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0" name="Rectangle 75">
            <a:extLst>
              <a:ext uri="{FF2B5EF4-FFF2-40B4-BE49-F238E27FC236}">
                <a16:creationId xmlns:a16="http://schemas.microsoft.com/office/drawing/2014/main" id="{94766D81-AB27-430B-A405-356AA0E651B2}"/>
              </a:ext>
            </a:extLst>
          </p:cNvPr>
          <p:cNvSpPr>
            <a:spLocks noChangeArrowheads="1"/>
          </p:cNvSpPr>
          <p:nvPr/>
        </p:nvSpPr>
        <p:spPr bwMode="auto">
          <a:xfrm>
            <a:off x="-152400" y="140582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61" name="Rectangle 100">
            <a:extLst>
              <a:ext uri="{FF2B5EF4-FFF2-40B4-BE49-F238E27FC236}">
                <a16:creationId xmlns:a16="http://schemas.microsoft.com/office/drawing/2014/main" id="{E1498F93-8BE3-424F-B04F-DE74FBDFE937}"/>
              </a:ext>
            </a:extLst>
          </p:cNvPr>
          <p:cNvSpPr>
            <a:spLocks noChangeArrowheads="1"/>
          </p:cNvSpPr>
          <p:nvPr/>
        </p:nvSpPr>
        <p:spPr bwMode="auto">
          <a:xfrm>
            <a:off x="76200" y="186302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2" name="CaixaDeTexto 61">
            <a:extLst>
              <a:ext uri="{FF2B5EF4-FFF2-40B4-BE49-F238E27FC236}">
                <a16:creationId xmlns:a16="http://schemas.microsoft.com/office/drawing/2014/main" id="{6C15E19A-902F-4DBC-BC91-27D76279F743}"/>
              </a:ext>
            </a:extLst>
          </p:cNvPr>
          <p:cNvSpPr txBox="1"/>
          <p:nvPr/>
        </p:nvSpPr>
        <p:spPr>
          <a:xfrm>
            <a:off x="307850" y="6269503"/>
            <a:ext cx="6394699" cy="2800767"/>
          </a:xfrm>
          <a:prstGeom prst="rect">
            <a:avLst/>
          </a:prstGeom>
          <a:noFill/>
        </p:spPr>
        <p:txBody>
          <a:bodyPr wrap="non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a:t>
            </a:r>
          </a:p>
          <a:p>
            <a:pPr lvl="0">
              <a:tabLst>
                <a:tab pos="457200" algn="l"/>
              </a:tabLst>
            </a:pPr>
            <a:r>
              <a:rPr lang="pt-BR" sz="1600" dirty="0">
                <a:effectLst/>
                <a:latin typeface="Century Gothic" panose="020B0502020202020204" pitchFamily="34" charset="0"/>
                <a:ea typeface="Times New Roman" panose="02020603050405020304" pitchFamily="18" charset="0"/>
              </a:rPr>
              <a:t>vapores, durante a aplicação recomendamos utilizar </a:t>
            </a:r>
          </a:p>
          <a:p>
            <a:pPr lvl="0">
              <a:tabLst>
                <a:tab pos="457200" algn="l"/>
              </a:tabLst>
            </a:pPr>
            <a:r>
              <a:rPr lang="pt-BR" sz="1600" dirty="0">
                <a:effectLst/>
                <a:latin typeface="Century Gothic" panose="020B0502020202020204" pitchFamily="34" charset="0"/>
                <a:ea typeface="Times New Roman" panose="02020603050405020304" pitchFamily="18" charset="0"/>
              </a:rPr>
              <a:t>equipamentos de proteção individual de segurança. </a:t>
            </a:r>
          </a:p>
          <a:p>
            <a:pPr lvl="0">
              <a:tabLst>
                <a:tab pos="457200" algn="l"/>
              </a:tabLst>
            </a:pPr>
            <a:r>
              <a:rPr lang="pt-BR" sz="1600" dirty="0">
                <a:effectLst/>
                <a:latin typeface="Century Gothic" panose="020B0502020202020204" pitchFamily="34" charset="0"/>
                <a:ea typeface="Times New Roman" panose="02020603050405020304" pitchFamily="18" charset="0"/>
              </a:rPr>
              <a:t>Evitar contato com a pele, mucosa e olhos. Não fumar, </a:t>
            </a:r>
          </a:p>
          <a:p>
            <a:pPr lvl="0">
              <a:tabLst>
                <a:tab pos="457200" algn="l"/>
              </a:tabLst>
            </a:pPr>
            <a:r>
              <a:rPr lang="pt-BR" sz="1600" dirty="0">
                <a:effectLst/>
                <a:latin typeface="Century Gothic" panose="020B0502020202020204" pitchFamily="34" charset="0"/>
                <a:ea typeface="Times New Roman" panose="02020603050405020304" pitchFamily="18" charset="0"/>
              </a:rPr>
              <a:t>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latin typeface="Century Gothic" panose="020B0502020202020204" pitchFamily="34" charset="0"/>
              <a:ea typeface="Times New Roman" panose="02020603050405020304" pitchFamily="18" charset="0"/>
            </a:endParaRPr>
          </a:p>
          <a:p>
            <a:pPr lvl="0">
              <a:tabLst>
                <a:tab pos="457200" algn="l"/>
              </a:tabLst>
            </a:pPr>
            <a:endParaRPr lang="pt-BR" sz="1600" b="1"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a:t>
            </a:r>
          </a:p>
          <a:p>
            <a:pPr lvl="0">
              <a:tabLst>
                <a:tab pos="457200" algn="l"/>
              </a:tabLst>
            </a:pPr>
            <a:r>
              <a:rPr lang="pt-BR" sz="1600" dirty="0">
                <a:effectLst/>
                <a:latin typeface="Century Gothic" panose="020B0502020202020204" pitchFamily="34" charset="0"/>
                <a:ea typeface="Times New Roman" panose="02020603050405020304" pitchFamily="18" charset="0"/>
              </a:rPr>
              <a:t>que não ocorram alterações em suas características normais. </a:t>
            </a:r>
          </a:p>
          <a:p>
            <a:pPr lvl="0">
              <a:tabLst>
                <a:tab pos="457200" algn="l"/>
              </a:tabLst>
            </a:pPr>
            <a:r>
              <a:rPr lang="pt-BR" sz="1600" dirty="0">
                <a:effectLst/>
                <a:latin typeface="Century Gothic" panose="020B0502020202020204" pitchFamily="34" charset="0"/>
                <a:ea typeface="Times New Roman" panose="02020603050405020304" pitchFamily="18" charset="0"/>
              </a:rPr>
              <a:t>Manter nas embalagens originais por 12 meses após a data </a:t>
            </a:r>
          </a:p>
          <a:p>
            <a:pPr lvl="0">
              <a:tabLst>
                <a:tab pos="457200" algn="l"/>
              </a:tabLst>
            </a:pPr>
            <a:r>
              <a:rPr lang="pt-BR" sz="1600" dirty="0">
                <a:effectLst/>
                <a:latin typeface="Century Gothic" panose="020B0502020202020204" pitchFamily="34" charset="0"/>
                <a:ea typeface="Times New Roman" panose="02020603050405020304" pitchFamily="18" charset="0"/>
              </a:rPr>
              <a:t>de fabricação.</a:t>
            </a:r>
          </a:p>
          <a:p>
            <a:endParaRPr lang="pt-BR" sz="1600" b="1" dirty="0">
              <a:latin typeface="Century Gothic" panose="020B0502020202020204" pitchFamily="34" charset="0"/>
              <a:ea typeface="Times New Roman" panose="02020603050405020304" pitchFamily="18" charset="0"/>
            </a:endParaRPr>
          </a:p>
        </p:txBody>
      </p:sp>
      <p:pic>
        <p:nvPicPr>
          <p:cNvPr id="30" name="Imagem 29">
            <a:extLst>
              <a:ext uri="{FF2B5EF4-FFF2-40B4-BE49-F238E27FC236}">
                <a16:creationId xmlns:a16="http://schemas.microsoft.com/office/drawing/2014/main" id="{B7036E31-D959-40C9-9057-B338505B4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1297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6F5324F-8DFC-4DBF-B388-8BDD326182DD}"/>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4" name="CaixaDeTexto 3">
            <a:extLst>
              <a:ext uri="{FF2B5EF4-FFF2-40B4-BE49-F238E27FC236}">
                <a16:creationId xmlns:a16="http://schemas.microsoft.com/office/drawing/2014/main" id="{BF274892-DC37-465F-A853-EA113E78E90D}"/>
              </a:ext>
            </a:extLst>
          </p:cNvPr>
          <p:cNvSpPr txBox="1"/>
          <p:nvPr/>
        </p:nvSpPr>
        <p:spPr>
          <a:xfrm>
            <a:off x="399216" y="1952178"/>
            <a:ext cx="6149296" cy="5262979"/>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a:t>
            </a:r>
            <a:r>
              <a:rPr lang="pt-BR" sz="1600" dirty="0">
                <a:effectLst/>
                <a:latin typeface="Century Gothic" panose="020B0502020202020204" pitchFamily="34" charset="0"/>
                <a:ea typeface="Times New Roman" panose="02020603050405020304" pitchFamily="18" charset="0"/>
              </a:rPr>
              <a:t>Verniz PU Fosco – Linha VPO 4500-brilhos</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Verniz poliuretano </a:t>
            </a:r>
            <a:r>
              <a:rPr lang="pt-BR" sz="1600" dirty="0" err="1">
                <a:effectLst/>
                <a:latin typeface="Century Gothic" panose="020B0502020202020204" pitchFamily="34" charset="0"/>
                <a:ea typeface="Times New Roman" panose="02020603050405020304" pitchFamily="18" charset="0"/>
              </a:rPr>
              <a:t>bi-componente</a:t>
            </a:r>
            <a:r>
              <a:rPr lang="pt-BR" sz="1600" dirty="0">
                <a:effectLst/>
                <a:latin typeface="Century Gothic" panose="020B0502020202020204" pitchFamily="34" charset="0"/>
                <a:ea typeface="Times New Roman" panose="02020603050405020304" pitchFamily="18" charset="0"/>
              </a:rPr>
              <a:t>, utilizado para acabamento em geral, na linha moveleira, onde haja a necessidade de realçar a madeira. É comercializado nos seguintes brilhos: 2,5,10,15,20,30,40,60,70 e 80 gloss.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Produtos constituídos por resinas </a:t>
            </a:r>
            <a:r>
              <a:rPr lang="pt-BR" sz="1600" dirty="0" err="1">
                <a:effectLst/>
                <a:latin typeface="Century Gothic" panose="020B0502020202020204" pitchFamily="34" charset="0"/>
                <a:ea typeface="Times New Roman" panose="02020603050405020304" pitchFamily="18" charset="0"/>
              </a:rPr>
              <a:t>alquidicas</a:t>
            </a:r>
            <a:r>
              <a:rPr lang="pt-BR" sz="1600" dirty="0">
                <a:effectLst/>
                <a:latin typeface="Century Gothic" panose="020B0502020202020204" pitchFamily="34" charset="0"/>
                <a:ea typeface="Times New Roman" panose="02020603050405020304" pitchFamily="18" charset="0"/>
              </a:rPr>
              <a:t> modificadas, cargas minerais inertes e agentes tensoativos. A parte volátil é constituída por hidrocarbonetos aromáticos e ésteres.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DO PRODUTO:</a:t>
            </a:r>
            <a:r>
              <a:rPr lang="pt-BR" sz="1600" dirty="0">
                <a:effectLst/>
                <a:latin typeface="Century Gothic" panose="020B0502020202020204" pitchFamily="34" charset="0"/>
                <a:ea typeface="Times New Roman" panose="02020603050405020304" pitchFamily="18" charset="0"/>
              </a:rPr>
              <a:t> o produto deverá ser inicialmente catalisado e misturado, para posterior diluição. Vale observar que em temperaturas ambiente superiores a 20ºC, é conveniente a utilização de nosso Retardador PU - DRU4300, favorecendo o espalhamento do produto aplicado e evitando desta forma um acabamento com superfície arenosa ou com o efeito “casca de laranja”.</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p:txBody>
      </p:sp>
      <p:pic>
        <p:nvPicPr>
          <p:cNvPr id="6" name="Imagem 5">
            <a:extLst>
              <a:ext uri="{FF2B5EF4-FFF2-40B4-BE49-F238E27FC236}">
                <a16:creationId xmlns:a16="http://schemas.microsoft.com/office/drawing/2014/main" id="{FCC30156-D9E1-450E-ACC3-25C17BBEB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349333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B9C2FE0C-3AB5-443B-BFDB-69CBE730CAE2}"/>
              </a:ext>
            </a:extLst>
          </p:cNvPr>
          <p:cNvSpPr>
            <a:spLocks noGrp="1"/>
          </p:cNvSpPr>
          <p:nvPr>
            <p:ph type="ftr" sz="quarter" idx="11"/>
          </p:nvPr>
        </p:nvSpPr>
        <p:spPr/>
        <p:txBody>
          <a:bodyPr/>
          <a:lstStyle/>
          <a:p>
            <a:r>
              <a:rPr lang="pt-BR"/>
              <a:t>MAC COATINGS</a:t>
            </a:r>
          </a:p>
        </p:txBody>
      </p:sp>
      <p:sp>
        <p:nvSpPr>
          <p:cNvPr id="6" name="Rectangle 20">
            <a:extLst>
              <a:ext uri="{FF2B5EF4-FFF2-40B4-BE49-F238E27FC236}">
                <a16:creationId xmlns:a16="http://schemas.microsoft.com/office/drawing/2014/main" id="{D4620611-9039-429A-9F38-A61E72A69525}"/>
              </a:ext>
            </a:extLst>
          </p:cNvPr>
          <p:cNvSpPr>
            <a:spLocks noChangeArrowheads="1"/>
          </p:cNvSpPr>
          <p:nvPr/>
        </p:nvSpPr>
        <p:spPr bwMode="auto">
          <a:xfrm>
            <a:off x="1309142" y="201109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DILUIÇÃO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7" name="Rectangle 19">
            <a:extLst>
              <a:ext uri="{FF2B5EF4-FFF2-40B4-BE49-F238E27FC236}">
                <a16:creationId xmlns:a16="http://schemas.microsoft.com/office/drawing/2014/main" id="{1C5EE70B-C62C-4126-AEB4-F337794B85C4}"/>
              </a:ext>
            </a:extLst>
          </p:cNvPr>
          <p:cNvSpPr>
            <a:spLocks noChangeArrowheads="1"/>
          </p:cNvSpPr>
          <p:nvPr/>
        </p:nvSpPr>
        <p:spPr bwMode="auto">
          <a:xfrm>
            <a:off x="1309142" y="235399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RETARDADOR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8" name="Rectangle 18">
            <a:extLst>
              <a:ext uri="{FF2B5EF4-FFF2-40B4-BE49-F238E27FC236}">
                <a16:creationId xmlns:a16="http://schemas.microsoft.com/office/drawing/2014/main" id="{D6866C95-EC0C-42BC-AB18-3F6D650B96A7}"/>
              </a:ext>
            </a:extLst>
          </p:cNvPr>
          <p:cNvSpPr>
            <a:spLocks noChangeArrowheads="1"/>
          </p:cNvSpPr>
          <p:nvPr/>
        </p:nvSpPr>
        <p:spPr bwMode="auto">
          <a:xfrm>
            <a:off x="3823742" y="201744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DPU 4200/ DPU 4202</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9" name="Rectangle 17">
            <a:extLst>
              <a:ext uri="{FF2B5EF4-FFF2-40B4-BE49-F238E27FC236}">
                <a16:creationId xmlns:a16="http://schemas.microsoft.com/office/drawing/2014/main" id="{7367A82B-0576-42C9-9D40-58F2A9494C1B}"/>
              </a:ext>
            </a:extLst>
          </p:cNvPr>
          <p:cNvSpPr>
            <a:spLocks noChangeArrowheads="1"/>
          </p:cNvSpPr>
          <p:nvPr/>
        </p:nvSpPr>
        <p:spPr bwMode="auto">
          <a:xfrm>
            <a:off x="3823742" y="236034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DRU 4300/ DRU 4308</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16">
            <a:extLst>
              <a:ext uri="{FF2B5EF4-FFF2-40B4-BE49-F238E27FC236}">
                <a16:creationId xmlns:a16="http://schemas.microsoft.com/office/drawing/2014/main" id="{6584E088-B74B-4AC6-B860-FB586DB209DE}"/>
              </a:ext>
            </a:extLst>
          </p:cNvPr>
          <p:cNvSpPr>
            <a:spLocks noChangeArrowheads="1"/>
          </p:cNvSpPr>
          <p:nvPr/>
        </p:nvSpPr>
        <p:spPr bwMode="auto">
          <a:xfrm>
            <a:off x="1309142" y="131894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VISCOSIDADE ORIGINAL</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1" name="Rectangle 15">
            <a:extLst>
              <a:ext uri="{FF2B5EF4-FFF2-40B4-BE49-F238E27FC236}">
                <a16:creationId xmlns:a16="http://schemas.microsoft.com/office/drawing/2014/main" id="{860E517F-3554-488F-8CA2-473A13E69044}"/>
              </a:ext>
            </a:extLst>
          </p:cNvPr>
          <p:cNvSpPr>
            <a:spLocks noChangeArrowheads="1"/>
          </p:cNvSpPr>
          <p:nvPr/>
        </p:nvSpPr>
        <p:spPr bwMode="auto">
          <a:xfrm>
            <a:off x="3823742" y="131894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50 +-5 seg. CF4 a 20C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ctangle 14">
            <a:extLst>
              <a:ext uri="{FF2B5EF4-FFF2-40B4-BE49-F238E27FC236}">
                <a16:creationId xmlns:a16="http://schemas.microsoft.com/office/drawing/2014/main" id="{6C1AE9B6-1187-4834-AD22-3344A77E63FC}"/>
              </a:ext>
            </a:extLst>
          </p:cNvPr>
          <p:cNvSpPr>
            <a:spLocks noChangeArrowheads="1"/>
          </p:cNvSpPr>
          <p:nvPr/>
        </p:nvSpPr>
        <p:spPr bwMode="auto">
          <a:xfrm>
            <a:off x="1309142" y="1660252"/>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ESPECIFICO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63D0E951-CD0F-4C93-A19A-49B53D469613}"/>
              </a:ext>
            </a:extLst>
          </p:cNvPr>
          <p:cNvSpPr>
            <a:spLocks noChangeArrowheads="1"/>
          </p:cNvSpPr>
          <p:nvPr/>
        </p:nvSpPr>
        <p:spPr bwMode="auto">
          <a:xfrm>
            <a:off x="3823742" y="166660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0,990 ± 0,010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4" name="Rectangle 12">
            <a:extLst>
              <a:ext uri="{FF2B5EF4-FFF2-40B4-BE49-F238E27FC236}">
                <a16:creationId xmlns:a16="http://schemas.microsoft.com/office/drawing/2014/main" id="{9F66325C-5E87-43BB-8D77-B1F3B61A8AD8}"/>
              </a:ext>
            </a:extLst>
          </p:cNvPr>
          <p:cNvSpPr>
            <a:spLocks noChangeArrowheads="1"/>
          </p:cNvSpPr>
          <p:nvPr/>
        </p:nvSpPr>
        <p:spPr bwMode="auto">
          <a:xfrm>
            <a:off x="1309142" y="3031852"/>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SÓLIDOS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53382E9D-3A60-4D87-AF57-05FA04672EED}"/>
              </a:ext>
            </a:extLst>
          </p:cNvPr>
          <p:cNvSpPr>
            <a:spLocks noChangeArrowheads="1"/>
          </p:cNvSpPr>
          <p:nvPr/>
        </p:nvSpPr>
        <p:spPr bwMode="auto">
          <a:xfrm>
            <a:off x="1309142" y="338904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AO TOQUE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78B8E1ED-428A-4281-9B50-8BA46F255777}"/>
              </a:ext>
            </a:extLst>
          </p:cNvPr>
          <p:cNvSpPr>
            <a:spLocks noChangeArrowheads="1"/>
          </p:cNvSpPr>
          <p:nvPr/>
        </p:nvSpPr>
        <p:spPr bwMode="auto">
          <a:xfrm>
            <a:off x="3823742" y="303820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45+-2%</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7CE1C307-4CB7-4D94-B01E-4148D7B670E0}"/>
              </a:ext>
            </a:extLst>
          </p:cNvPr>
          <p:cNvSpPr>
            <a:spLocks noChangeArrowheads="1"/>
          </p:cNvSpPr>
          <p:nvPr/>
        </p:nvSpPr>
        <p:spPr bwMode="auto">
          <a:xfrm>
            <a:off x="3823742" y="339539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20 a 30 min.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1B55827C-991D-4030-BF11-E69944A09B54}"/>
              </a:ext>
            </a:extLst>
          </p:cNvPr>
          <p:cNvSpPr>
            <a:spLocks noChangeArrowheads="1"/>
          </p:cNvSpPr>
          <p:nvPr/>
        </p:nvSpPr>
        <p:spPr bwMode="auto">
          <a:xfrm>
            <a:off x="1309142" y="2692127"/>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CATALISADOR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9" name="Rectangle 7">
            <a:extLst>
              <a:ext uri="{FF2B5EF4-FFF2-40B4-BE49-F238E27FC236}">
                <a16:creationId xmlns:a16="http://schemas.microsoft.com/office/drawing/2014/main" id="{FB932344-ABC5-453F-87B3-7978B8F187FF}"/>
              </a:ext>
            </a:extLst>
          </p:cNvPr>
          <p:cNvSpPr>
            <a:spLocks noChangeArrowheads="1"/>
          </p:cNvSpPr>
          <p:nvPr/>
        </p:nvSpPr>
        <p:spPr bwMode="auto">
          <a:xfrm>
            <a:off x="3823742" y="269212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CPU 4805 a 50% (2X1)</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a16="http://schemas.microsoft.com/office/drawing/2014/main" id="{C5DE7BF0-21B3-4925-83FD-D86FEC4D1657}"/>
              </a:ext>
            </a:extLst>
          </p:cNvPr>
          <p:cNvSpPr>
            <a:spLocks noChangeArrowheads="1"/>
          </p:cNvSpPr>
          <p:nvPr/>
        </p:nvSpPr>
        <p:spPr bwMode="auto">
          <a:xfrm>
            <a:off x="1309142" y="4052615"/>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TOTAL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5">
            <a:extLst>
              <a:ext uri="{FF2B5EF4-FFF2-40B4-BE49-F238E27FC236}">
                <a16:creationId xmlns:a16="http://schemas.microsoft.com/office/drawing/2014/main" id="{09042278-2686-4520-BBCE-788BF18044CB}"/>
              </a:ext>
            </a:extLst>
          </p:cNvPr>
          <p:cNvSpPr>
            <a:spLocks noChangeArrowheads="1"/>
          </p:cNvSpPr>
          <p:nvPr/>
        </p:nvSpPr>
        <p:spPr bwMode="auto">
          <a:xfrm>
            <a:off x="1309142" y="4395515"/>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APLICAÇÃO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2" name="Rectangle 4">
            <a:extLst>
              <a:ext uri="{FF2B5EF4-FFF2-40B4-BE49-F238E27FC236}">
                <a16:creationId xmlns:a16="http://schemas.microsoft.com/office/drawing/2014/main" id="{368BFE86-3471-4BAA-BC46-91AFFC52403C}"/>
              </a:ext>
            </a:extLst>
          </p:cNvPr>
          <p:cNvSpPr>
            <a:spLocks noChangeArrowheads="1"/>
          </p:cNvSpPr>
          <p:nvPr/>
        </p:nvSpPr>
        <p:spPr bwMode="auto">
          <a:xfrm>
            <a:off x="3823742" y="406055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24 horas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3" name="Rectangle 3">
            <a:extLst>
              <a:ext uri="{FF2B5EF4-FFF2-40B4-BE49-F238E27FC236}">
                <a16:creationId xmlns:a16="http://schemas.microsoft.com/office/drawing/2014/main" id="{23C7C055-86FD-4B25-BA4C-9E7C4B287D53}"/>
              </a:ext>
            </a:extLst>
          </p:cNvPr>
          <p:cNvSpPr>
            <a:spLocks noChangeArrowheads="1"/>
          </p:cNvSpPr>
          <p:nvPr/>
        </p:nvSpPr>
        <p:spPr bwMode="auto">
          <a:xfrm>
            <a:off x="3823742" y="440345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Pistola Convencional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4" name="Rectangle 2">
            <a:extLst>
              <a:ext uri="{FF2B5EF4-FFF2-40B4-BE49-F238E27FC236}">
                <a16:creationId xmlns:a16="http://schemas.microsoft.com/office/drawing/2014/main" id="{7F6A0A27-4CCD-417F-89D3-220438EBCD97}"/>
              </a:ext>
            </a:extLst>
          </p:cNvPr>
          <p:cNvSpPr>
            <a:spLocks noChangeArrowheads="1"/>
          </p:cNvSpPr>
          <p:nvPr/>
        </p:nvSpPr>
        <p:spPr bwMode="auto">
          <a:xfrm>
            <a:off x="1309142" y="3730352"/>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AO MANUSEIO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5" name="Rectangle 1">
            <a:extLst>
              <a:ext uri="{FF2B5EF4-FFF2-40B4-BE49-F238E27FC236}">
                <a16:creationId xmlns:a16="http://schemas.microsoft.com/office/drawing/2014/main" id="{70EDEFCE-FCFC-4611-ABE9-8C1D45113C1E}"/>
              </a:ext>
            </a:extLst>
          </p:cNvPr>
          <p:cNvSpPr>
            <a:spLocks noChangeArrowheads="1"/>
          </p:cNvSpPr>
          <p:nvPr/>
        </p:nvSpPr>
        <p:spPr bwMode="auto">
          <a:xfrm>
            <a:off x="3823742" y="373670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4 a 6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A2987E6D-51EB-4594-A540-62F4E518AC94}"/>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7" name="Rectangle 42">
            <a:extLst>
              <a:ext uri="{FF2B5EF4-FFF2-40B4-BE49-F238E27FC236}">
                <a16:creationId xmlns:a16="http://schemas.microsoft.com/office/drawing/2014/main" id="{3DDC2316-6796-4CC7-8A0F-8CDC2ED6A93F}"/>
              </a:ext>
            </a:extLst>
          </p:cNvPr>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8" name="CaixaDeTexto 27">
            <a:extLst>
              <a:ext uri="{FF2B5EF4-FFF2-40B4-BE49-F238E27FC236}">
                <a16:creationId xmlns:a16="http://schemas.microsoft.com/office/drawing/2014/main" id="{790E7E55-208B-4029-AC01-85E9CCCBFD9E}"/>
              </a:ext>
            </a:extLst>
          </p:cNvPr>
          <p:cNvSpPr txBox="1"/>
          <p:nvPr/>
        </p:nvSpPr>
        <p:spPr>
          <a:xfrm>
            <a:off x="632418" y="936337"/>
            <a:ext cx="3492708" cy="584775"/>
          </a:xfrm>
          <a:prstGeom prst="rect">
            <a:avLst/>
          </a:prstGeom>
          <a:noFill/>
        </p:spPr>
        <p:txBody>
          <a:bodyPr wrap="square" rtlCol="0">
            <a:spAutoFit/>
          </a:bodyPr>
          <a:lstStyle/>
          <a:p>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a:p>
            <a:endParaRPr lang="pt-BR" sz="1600" dirty="0"/>
          </a:p>
        </p:txBody>
      </p:sp>
      <p:sp>
        <p:nvSpPr>
          <p:cNvPr id="29" name="CaixaDeTexto 28">
            <a:extLst>
              <a:ext uri="{FF2B5EF4-FFF2-40B4-BE49-F238E27FC236}">
                <a16:creationId xmlns:a16="http://schemas.microsoft.com/office/drawing/2014/main" id="{C5EA19A0-C69C-440A-A00C-0449DCA7E8FB}"/>
              </a:ext>
            </a:extLst>
          </p:cNvPr>
          <p:cNvSpPr txBox="1"/>
          <p:nvPr/>
        </p:nvSpPr>
        <p:spPr>
          <a:xfrm>
            <a:off x="300505" y="5086351"/>
            <a:ext cx="6355127" cy="4493538"/>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12 meses após a data de fabricação.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O rendimento destes produtos podem variar de acordo com o método de aplicação e condições da superfície. Para maiores informações, entrar em contato com o nosso departamento técnico pelo telefone (54) 3282-6660.</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342900" lvl="0" indent="-342900">
              <a:buFont typeface="+mj-lt"/>
              <a:buAutoNum type="arabicPeriod"/>
            </a:pPr>
            <a:r>
              <a:rPr lang="pt-BR" sz="1600" b="1" dirty="0">
                <a:effectLst/>
                <a:latin typeface="Century Gothic" panose="020B0502020202020204" pitchFamily="34" charset="0"/>
                <a:ea typeface="Times New Roman" panose="02020603050405020304" pitchFamily="18" charset="0"/>
              </a:rPr>
              <a:t>RESPONSAVEL:</a:t>
            </a:r>
            <a:r>
              <a:rPr lang="pt-BR" sz="1600" dirty="0">
                <a:effectLst/>
                <a:latin typeface="Century Gothic" panose="020B0502020202020204" pitchFamily="34" charset="0"/>
                <a:ea typeface="Times New Roman" panose="02020603050405020304" pitchFamily="18" charset="0"/>
              </a:rPr>
              <a:t> Laboratório de desenvolvimento.</a:t>
            </a:r>
          </a:p>
          <a:p>
            <a:endParaRPr lang="pt-BR" sz="1400" dirty="0">
              <a:latin typeface="Century Gothic" panose="020B0502020202020204" pitchFamily="34" charset="0"/>
            </a:endParaRPr>
          </a:p>
        </p:txBody>
      </p:sp>
      <p:pic>
        <p:nvPicPr>
          <p:cNvPr id="30" name="Imagem 29">
            <a:extLst>
              <a:ext uri="{FF2B5EF4-FFF2-40B4-BE49-F238E27FC236}">
                <a16:creationId xmlns:a16="http://schemas.microsoft.com/office/drawing/2014/main" id="{F91DDA46-B913-45CB-B63F-718996400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344243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6F5324F-8DFC-4DBF-B388-8BDD326182DD}"/>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4" name="CaixaDeTexto 3">
            <a:extLst>
              <a:ext uri="{FF2B5EF4-FFF2-40B4-BE49-F238E27FC236}">
                <a16:creationId xmlns:a16="http://schemas.microsoft.com/office/drawing/2014/main" id="{BF274892-DC37-465F-A853-EA113E78E90D}"/>
              </a:ext>
            </a:extLst>
          </p:cNvPr>
          <p:cNvSpPr txBox="1"/>
          <p:nvPr/>
        </p:nvSpPr>
        <p:spPr>
          <a:xfrm>
            <a:off x="399216" y="1952178"/>
            <a:ext cx="6149296" cy="6740307"/>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a:t>
            </a:r>
            <a:r>
              <a:rPr lang="pt-BR" sz="1600" dirty="0">
                <a:effectLst/>
                <a:latin typeface="Century Gothic" panose="020B0502020202020204" pitchFamily="34" charset="0"/>
                <a:ea typeface="Times New Roman" panose="02020603050405020304" pitchFamily="18" charset="0"/>
              </a:rPr>
              <a:t>Primer PU Branco 2X1 – PPF 4410-02</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Batang" panose="02030600000101010101" pitchFamily="18" charset="-127"/>
              </a:rPr>
              <a:t>Primer PU bicomponente, de secagem rápida, desenvolvido para nivelar ou selar substratos tais como MDF e/ou aglomerados, os quais receberão posteriormente uma acabamento laqueado PU ou Nitro. </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 constituído pela mistura de resinas </a:t>
            </a:r>
            <a:r>
              <a:rPr lang="pt-BR" sz="1600" dirty="0" err="1">
                <a:effectLst/>
                <a:latin typeface="Century Gothic" panose="020B0502020202020204" pitchFamily="34" charset="0"/>
                <a:ea typeface="Times New Roman" panose="02020603050405020304" pitchFamily="18" charset="0"/>
              </a:rPr>
              <a:t>gliceroftálicas</a:t>
            </a:r>
            <a:r>
              <a:rPr lang="pt-BR" sz="1600" dirty="0">
                <a:effectLst/>
                <a:latin typeface="Century Gothic" panose="020B0502020202020204" pitchFamily="34" charset="0"/>
                <a:ea typeface="Times New Roman" panose="02020603050405020304" pitchFamily="18" charset="0"/>
              </a:rPr>
              <a:t>, cargas minerais inertes, aditivos tensoativos e pigmentos inorgânicos que conferem cor ao produto. A parte volátil é constituída por hidrocarbonetos aromáticos e ésteres.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DA SUPERFICIE: </a:t>
            </a:r>
            <a:r>
              <a:rPr lang="pt-BR" sz="1600" dirty="0">
                <a:effectLst/>
                <a:latin typeface="Century Gothic" panose="020B0502020202020204" pitchFamily="34" charset="0"/>
                <a:ea typeface="Times New Roman" panose="02020603050405020304" pitchFamily="18" charset="0"/>
              </a:rPr>
              <a:t>a madeira a ser aplicada deve ser lixada partindo da lixa grana 180/220 até a lixa grana 280/320, deve estar limpa, isenta de sujeiras, poeiras, farpas ou qualquer outra impureza que possa vir a interferir no acabamento final. </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DA TINTA: </a:t>
            </a:r>
            <a:r>
              <a:rPr lang="pt-BR" sz="1600" dirty="0">
                <a:effectLst/>
                <a:latin typeface="Century Gothic" panose="020B0502020202020204" pitchFamily="34" charset="0"/>
                <a:ea typeface="Times New Roman" panose="02020603050405020304" pitchFamily="18" charset="0"/>
              </a:rPr>
              <a:t>O produto deverá ser inicialmente catalisado e misturado, para posterior diluição conforme indicado na etiqueta do produto. No caso de ocorrer temperaturas superiores a 30ºC, aconselhamos utilizar o nosso retardador PU DRU 4300, evitando desta forma a formação de uma superfície arenosa ou áspera.</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p:txBody>
      </p:sp>
      <p:pic>
        <p:nvPicPr>
          <p:cNvPr id="6" name="Imagem 5">
            <a:extLst>
              <a:ext uri="{FF2B5EF4-FFF2-40B4-BE49-F238E27FC236}">
                <a16:creationId xmlns:a16="http://schemas.microsoft.com/office/drawing/2014/main" id="{0D9724AE-4754-43FA-ACB3-C8A66C1B2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456613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B9C2FE0C-3AB5-443B-BFDB-69CBE730CAE2}"/>
              </a:ext>
            </a:extLst>
          </p:cNvPr>
          <p:cNvSpPr>
            <a:spLocks noGrp="1"/>
          </p:cNvSpPr>
          <p:nvPr>
            <p:ph type="ftr" sz="quarter" idx="11"/>
          </p:nvPr>
        </p:nvSpPr>
        <p:spPr/>
        <p:txBody>
          <a:bodyPr/>
          <a:lstStyle/>
          <a:p>
            <a:r>
              <a:rPr lang="pt-BR"/>
              <a:t>MAC COATINGS</a:t>
            </a:r>
          </a:p>
        </p:txBody>
      </p:sp>
      <p:sp>
        <p:nvSpPr>
          <p:cNvPr id="26" name="Rectangle 21">
            <a:extLst>
              <a:ext uri="{FF2B5EF4-FFF2-40B4-BE49-F238E27FC236}">
                <a16:creationId xmlns:a16="http://schemas.microsoft.com/office/drawing/2014/main" id="{A2987E6D-51EB-4594-A540-62F4E518AC94}"/>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7" name="Rectangle 42">
            <a:extLst>
              <a:ext uri="{FF2B5EF4-FFF2-40B4-BE49-F238E27FC236}">
                <a16:creationId xmlns:a16="http://schemas.microsoft.com/office/drawing/2014/main" id="{3DDC2316-6796-4CC7-8A0F-8CDC2ED6A93F}"/>
              </a:ext>
            </a:extLst>
          </p:cNvPr>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8" name="CaixaDeTexto 27">
            <a:extLst>
              <a:ext uri="{FF2B5EF4-FFF2-40B4-BE49-F238E27FC236}">
                <a16:creationId xmlns:a16="http://schemas.microsoft.com/office/drawing/2014/main" id="{790E7E55-208B-4029-AC01-85E9CCCBFD9E}"/>
              </a:ext>
            </a:extLst>
          </p:cNvPr>
          <p:cNvSpPr txBox="1"/>
          <p:nvPr/>
        </p:nvSpPr>
        <p:spPr>
          <a:xfrm>
            <a:off x="632418" y="936337"/>
            <a:ext cx="3492708" cy="584775"/>
          </a:xfrm>
          <a:prstGeom prst="rect">
            <a:avLst/>
          </a:prstGeom>
          <a:noFill/>
        </p:spPr>
        <p:txBody>
          <a:bodyPr wrap="square" rtlCol="0">
            <a:spAutoFit/>
          </a:bodyPr>
          <a:lstStyle/>
          <a:p>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a:p>
            <a:endParaRPr lang="pt-BR" sz="1600" dirty="0"/>
          </a:p>
        </p:txBody>
      </p:sp>
      <p:sp>
        <p:nvSpPr>
          <p:cNvPr id="29" name="CaixaDeTexto 28">
            <a:extLst>
              <a:ext uri="{FF2B5EF4-FFF2-40B4-BE49-F238E27FC236}">
                <a16:creationId xmlns:a16="http://schemas.microsoft.com/office/drawing/2014/main" id="{C5EA19A0-C69C-440A-A00C-0449DCA7E8FB}"/>
              </a:ext>
            </a:extLst>
          </p:cNvPr>
          <p:cNvSpPr txBox="1"/>
          <p:nvPr/>
        </p:nvSpPr>
        <p:spPr>
          <a:xfrm>
            <a:off x="251436" y="5659446"/>
            <a:ext cx="6355127" cy="3785652"/>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12 meses após a data de fabricação.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O rendimento destes produtos podem variar de acordo com o método de aplicação e condições da superfície. Para maiores informações, entrar em contato com o nosso departamento técnico pelo telefone (54) 3282-6660.</a:t>
            </a:r>
          </a:p>
        </p:txBody>
      </p:sp>
      <p:pic>
        <p:nvPicPr>
          <p:cNvPr id="53" name="Imagem 52">
            <a:extLst>
              <a:ext uri="{FF2B5EF4-FFF2-40B4-BE49-F238E27FC236}">
                <a16:creationId xmlns:a16="http://schemas.microsoft.com/office/drawing/2014/main" id="{0E66EC19-21FB-402D-8933-1C318E8E1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211" y="1378063"/>
            <a:ext cx="4457143" cy="4238095"/>
          </a:xfrm>
          <a:prstGeom prst="rect">
            <a:avLst/>
          </a:prstGeom>
        </p:spPr>
      </p:pic>
      <p:pic>
        <p:nvPicPr>
          <p:cNvPr id="9" name="Imagem 8">
            <a:extLst>
              <a:ext uri="{FF2B5EF4-FFF2-40B4-BE49-F238E27FC236}">
                <a16:creationId xmlns:a16="http://schemas.microsoft.com/office/drawing/2014/main" id="{6673E5BD-773A-4626-AAB9-28A645885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692244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6F5324F-8DFC-4DBF-B388-8BDD326182DD}"/>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4" name="CaixaDeTexto 3">
            <a:extLst>
              <a:ext uri="{FF2B5EF4-FFF2-40B4-BE49-F238E27FC236}">
                <a16:creationId xmlns:a16="http://schemas.microsoft.com/office/drawing/2014/main" id="{BF274892-DC37-465F-A853-EA113E78E90D}"/>
              </a:ext>
            </a:extLst>
          </p:cNvPr>
          <p:cNvSpPr txBox="1"/>
          <p:nvPr/>
        </p:nvSpPr>
        <p:spPr>
          <a:xfrm>
            <a:off x="399216" y="1952178"/>
            <a:ext cx="6149296" cy="6740307"/>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a:t>
            </a:r>
            <a:r>
              <a:rPr lang="pt-BR" sz="1600" dirty="0">
                <a:effectLst/>
                <a:latin typeface="Century Gothic" panose="020B0502020202020204" pitchFamily="34" charset="0"/>
                <a:ea typeface="Times New Roman" panose="02020603050405020304" pitchFamily="18" charset="0"/>
              </a:rPr>
              <a:t>Primer PU Branco 2X1 – PPF 4400-02</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Batang" panose="02030600000101010101" pitchFamily="18" charset="-127"/>
              </a:rPr>
              <a:t>Primer PU bicomponente, de secagem rápida, desenvolvido para nivelar ou selar substratos tais como MDF e/ou aglomerados, os quais receberão posteriormente uma acabamento laqueado PU ou Nitro. </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 constituído pela mistura de resinas </a:t>
            </a:r>
            <a:r>
              <a:rPr lang="pt-BR" sz="1600" dirty="0" err="1">
                <a:effectLst/>
                <a:latin typeface="Century Gothic" panose="020B0502020202020204" pitchFamily="34" charset="0"/>
                <a:ea typeface="Times New Roman" panose="02020603050405020304" pitchFamily="18" charset="0"/>
              </a:rPr>
              <a:t>gliceroftálicas</a:t>
            </a:r>
            <a:r>
              <a:rPr lang="pt-BR" sz="1600" dirty="0">
                <a:effectLst/>
                <a:latin typeface="Century Gothic" panose="020B0502020202020204" pitchFamily="34" charset="0"/>
                <a:ea typeface="Times New Roman" panose="02020603050405020304" pitchFamily="18" charset="0"/>
              </a:rPr>
              <a:t>, cargas minerais inertes, aditivos tensoativos e pigmentos inorgânicos que conferem cor ao produto. A parte volátil é constituída por hidrocarbonetos aromáticos e ésteres.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DA SUPERFICIE: </a:t>
            </a:r>
            <a:r>
              <a:rPr lang="pt-BR" sz="1600" dirty="0">
                <a:effectLst/>
                <a:latin typeface="Century Gothic" panose="020B0502020202020204" pitchFamily="34" charset="0"/>
                <a:ea typeface="Times New Roman" panose="02020603050405020304" pitchFamily="18" charset="0"/>
              </a:rPr>
              <a:t>a madeira a ser aplicada deve ser lixada partindo da lixa grana 180/220 até a lixa grana 280/320, deve estar limpa, isenta de sujeiras, poeiras, farpas ou qualquer outra impureza que possa vir a interferir no acabamento final. </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DA TINTA: </a:t>
            </a:r>
            <a:r>
              <a:rPr lang="pt-BR" sz="1600" dirty="0">
                <a:effectLst/>
                <a:latin typeface="Century Gothic" panose="020B0502020202020204" pitchFamily="34" charset="0"/>
                <a:ea typeface="Times New Roman" panose="02020603050405020304" pitchFamily="18" charset="0"/>
              </a:rPr>
              <a:t>O produto deverá ser inicialmente catalisado e misturado, para posterior diluição conforme indicado na etiqueta do produto. No caso de ocorrer temperaturas superiores a 30ºC, aconselhamos utilizar o nosso retardador PU DRU 4300, evitando desta forma a formação de uma superfície arenosa ou áspera.</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p:txBody>
      </p:sp>
      <p:sp>
        <p:nvSpPr>
          <p:cNvPr id="6" name="CaixaDeTexto 5">
            <a:extLst>
              <a:ext uri="{FF2B5EF4-FFF2-40B4-BE49-F238E27FC236}">
                <a16:creationId xmlns:a16="http://schemas.microsoft.com/office/drawing/2014/main" id="{B9C66EFE-0BD9-46A0-BFEE-2F175AEBA000}"/>
              </a:ext>
            </a:extLst>
          </p:cNvPr>
          <p:cNvSpPr txBox="1"/>
          <p:nvPr/>
        </p:nvSpPr>
        <p:spPr>
          <a:xfrm>
            <a:off x="399216" y="8400097"/>
            <a:ext cx="3492708" cy="584775"/>
          </a:xfrm>
          <a:prstGeom prst="rect">
            <a:avLst/>
          </a:prstGeom>
          <a:noFill/>
        </p:spPr>
        <p:txBody>
          <a:bodyPr wrap="square" rtlCol="0">
            <a:spAutoFit/>
          </a:bodyPr>
          <a:lstStyle/>
          <a:p>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a:p>
            <a:endParaRPr lang="pt-BR" sz="1600" dirty="0"/>
          </a:p>
        </p:txBody>
      </p:sp>
      <p:pic>
        <p:nvPicPr>
          <p:cNvPr id="7" name="Imagem 6">
            <a:extLst>
              <a:ext uri="{FF2B5EF4-FFF2-40B4-BE49-F238E27FC236}">
                <a16:creationId xmlns:a16="http://schemas.microsoft.com/office/drawing/2014/main" id="{0BD08036-264A-439A-9277-C82890576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09013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B9C2FE0C-3AB5-443B-BFDB-69CBE730CAE2}"/>
              </a:ext>
            </a:extLst>
          </p:cNvPr>
          <p:cNvSpPr>
            <a:spLocks noGrp="1"/>
          </p:cNvSpPr>
          <p:nvPr>
            <p:ph type="ftr" sz="quarter" idx="11"/>
          </p:nvPr>
        </p:nvSpPr>
        <p:spPr/>
        <p:txBody>
          <a:bodyPr/>
          <a:lstStyle/>
          <a:p>
            <a:r>
              <a:rPr lang="pt-BR"/>
              <a:t>MAC COATINGS</a:t>
            </a:r>
          </a:p>
        </p:txBody>
      </p:sp>
      <p:sp>
        <p:nvSpPr>
          <p:cNvPr id="26" name="Rectangle 21">
            <a:extLst>
              <a:ext uri="{FF2B5EF4-FFF2-40B4-BE49-F238E27FC236}">
                <a16:creationId xmlns:a16="http://schemas.microsoft.com/office/drawing/2014/main" id="{A2987E6D-51EB-4594-A540-62F4E518AC94}"/>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7" name="Rectangle 42">
            <a:extLst>
              <a:ext uri="{FF2B5EF4-FFF2-40B4-BE49-F238E27FC236}">
                <a16:creationId xmlns:a16="http://schemas.microsoft.com/office/drawing/2014/main" id="{3DDC2316-6796-4CC7-8A0F-8CDC2ED6A93F}"/>
              </a:ext>
            </a:extLst>
          </p:cNvPr>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9" name="CaixaDeTexto 28">
            <a:extLst>
              <a:ext uri="{FF2B5EF4-FFF2-40B4-BE49-F238E27FC236}">
                <a16:creationId xmlns:a16="http://schemas.microsoft.com/office/drawing/2014/main" id="{C5EA19A0-C69C-440A-A00C-0449DCA7E8FB}"/>
              </a:ext>
            </a:extLst>
          </p:cNvPr>
          <p:cNvSpPr txBox="1"/>
          <p:nvPr/>
        </p:nvSpPr>
        <p:spPr>
          <a:xfrm>
            <a:off x="251436" y="5659446"/>
            <a:ext cx="6355127" cy="3785652"/>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12 meses após a data de fabricação.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O rendimento destes produtos podem variar de acordo com o método de aplicação e condições da superfície. Para maiores informações, entrar em contato com o nosso departamento técnico pelo telefone (54) 3282-6660.</a:t>
            </a:r>
          </a:p>
        </p:txBody>
      </p:sp>
      <p:sp>
        <p:nvSpPr>
          <p:cNvPr id="2" name="Rectangle 24">
            <a:extLst>
              <a:ext uri="{FF2B5EF4-FFF2-40B4-BE49-F238E27FC236}">
                <a16:creationId xmlns:a16="http://schemas.microsoft.com/office/drawing/2014/main" id="{8F0D07B7-9659-4C0E-9EC6-5702874C4BD1}"/>
              </a:ext>
            </a:extLst>
          </p:cNvPr>
          <p:cNvSpPr>
            <a:spLocks noChangeArrowheads="1"/>
          </p:cNvSpPr>
          <p:nvPr/>
        </p:nvSpPr>
        <p:spPr bwMode="auto">
          <a:xfrm>
            <a:off x="1174229" y="1397107"/>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 name="Rectangle 23">
            <a:extLst>
              <a:ext uri="{FF2B5EF4-FFF2-40B4-BE49-F238E27FC236}">
                <a16:creationId xmlns:a16="http://schemas.microsoft.com/office/drawing/2014/main" id="{6AB65B62-8106-48D3-80C6-DB1036C6903F}"/>
              </a:ext>
            </a:extLst>
          </p:cNvPr>
          <p:cNvSpPr>
            <a:spLocks noChangeArrowheads="1"/>
          </p:cNvSpPr>
          <p:nvPr/>
        </p:nvSpPr>
        <p:spPr bwMode="auto">
          <a:xfrm>
            <a:off x="1174229" y="1754295"/>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DILUENTE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 name="Rectangle 22">
            <a:extLst>
              <a:ext uri="{FF2B5EF4-FFF2-40B4-BE49-F238E27FC236}">
                <a16:creationId xmlns:a16="http://schemas.microsoft.com/office/drawing/2014/main" id="{7B63D5D3-6267-41CF-82DB-8CE0F3AFE881}"/>
              </a:ext>
            </a:extLst>
          </p:cNvPr>
          <p:cNvSpPr>
            <a:spLocks noChangeArrowheads="1"/>
          </p:cNvSpPr>
          <p:nvPr/>
        </p:nvSpPr>
        <p:spPr bwMode="auto">
          <a:xfrm>
            <a:off x="1174229" y="2111482"/>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DILUIÇÃO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1">
            <a:extLst>
              <a:ext uri="{FF2B5EF4-FFF2-40B4-BE49-F238E27FC236}">
                <a16:creationId xmlns:a16="http://schemas.microsoft.com/office/drawing/2014/main" id="{8B2A48C0-4609-4E0D-BE51-46BB8B84C7E6}"/>
              </a:ext>
            </a:extLst>
          </p:cNvPr>
          <p:cNvSpPr>
            <a:spLocks noChangeArrowheads="1"/>
          </p:cNvSpPr>
          <p:nvPr/>
        </p:nvSpPr>
        <p:spPr bwMode="auto">
          <a:xfrm>
            <a:off x="3688829" y="140504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1.500+-0.020 g/cm3</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8" name="Rectangle 20">
            <a:extLst>
              <a:ext uri="{FF2B5EF4-FFF2-40B4-BE49-F238E27FC236}">
                <a16:creationId xmlns:a16="http://schemas.microsoft.com/office/drawing/2014/main" id="{3DF380C9-16BE-447C-8E48-51D31370AD1F}"/>
              </a:ext>
            </a:extLst>
          </p:cNvPr>
          <p:cNvSpPr>
            <a:spLocks noChangeArrowheads="1"/>
          </p:cNvSpPr>
          <p:nvPr/>
        </p:nvSpPr>
        <p:spPr bwMode="auto">
          <a:xfrm>
            <a:off x="3688829" y="176223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DPU 4200/DPU 4202</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9" name="Rectangle 19">
            <a:extLst>
              <a:ext uri="{FF2B5EF4-FFF2-40B4-BE49-F238E27FC236}">
                <a16:creationId xmlns:a16="http://schemas.microsoft.com/office/drawing/2014/main" id="{EB3FF29F-2C58-40A6-8C82-071AB8B205AD}"/>
              </a:ext>
            </a:extLst>
          </p:cNvPr>
          <p:cNvSpPr>
            <a:spLocks noChangeArrowheads="1"/>
          </p:cNvSpPr>
          <p:nvPr/>
        </p:nvSpPr>
        <p:spPr bwMode="auto">
          <a:xfrm>
            <a:off x="3688829" y="2117832"/>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20 a 30%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18">
            <a:extLst>
              <a:ext uri="{FF2B5EF4-FFF2-40B4-BE49-F238E27FC236}">
                <a16:creationId xmlns:a16="http://schemas.microsoft.com/office/drawing/2014/main" id="{9E579FBA-08EC-4735-A4C2-BE40D8D138E4}"/>
              </a:ext>
            </a:extLst>
          </p:cNvPr>
          <p:cNvSpPr>
            <a:spLocks noChangeArrowheads="1"/>
          </p:cNvSpPr>
          <p:nvPr/>
        </p:nvSpPr>
        <p:spPr bwMode="auto">
          <a:xfrm>
            <a:off x="1174229" y="2444857"/>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SÓLIDOS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17">
            <a:extLst>
              <a:ext uri="{FF2B5EF4-FFF2-40B4-BE49-F238E27FC236}">
                <a16:creationId xmlns:a16="http://schemas.microsoft.com/office/drawing/2014/main" id="{598A58A0-991E-4BA3-9554-3F6E15E59E41}"/>
              </a:ext>
            </a:extLst>
          </p:cNvPr>
          <p:cNvSpPr>
            <a:spLocks noChangeArrowheads="1"/>
          </p:cNvSpPr>
          <p:nvPr/>
        </p:nvSpPr>
        <p:spPr bwMode="auto">
          <a:xfrm>
            <a:off x="3688829" y="245120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72+-2%</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ctangle 16">
            <a:extLst>
              <a:ext uri="{FF2B5EF4-FFF2-40B4-BE49-F238E27FC236}">
                <a16:creationId xmlns:a16="http://schemas.microsoft.com/office/drawing/2014/main" id="{46B51349-F7C5-41E6-9284-CC81C0893033}"/>
              </a:ext>
            </a:extLst>
          </p:cNvPr>
          <p:cNvSpPr>
            <a:spLocks noChangeArrowheads="1"/>
          </p:cNvSpPr>
          <p:nvPr/>
        </p:nvSpPr>
        <p:spPr bwMode="auto">
          <a:xfrm>
            <a:off x="1174229" y="282427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CATALISADOR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0E808546-B9BB-4E48-8A91-342E6D05C37B}"/>
              </a:ext>
            </a:extLst>
          </p:cNvPr>
          <p:cNvSpPr>
            <a:spLocks noChangeArrowheads="1"/>
          </p:cNvSpPr>
          <p:nvPr/>
        </p:nvSpPr>
        <p:spPr bwMode="auto">
          <a:xfrm>
            <a:off x="1174229" y="3906945"/>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AO TOQUE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40BDA60A-BB08-4A75-9DD8-D10119694A62}"/>
              </a:ext>
            </a:extLst>
          </p:cNvPr>
          <p:cNvSpPr>
            <a:spLocks noChangeArrowheads="1"/>
          </p:cNvSpPr>
          <p:nvPr/>
        </p:nvSpPr>
        <p:spPr bwMode="auto">
          <a:xfrm>
            <a:off x="1174229" y="4249845"/>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P/ LIXAMENTO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ctangle 13">
            <a:extLst>
              <a:ext uri="{FF2B5EF4-FFF2-40B4-BE49-F238E27FC236}">
                <a16:creationId xmlns:a16="http://schemas.microsoft.com/office/drawing/2014/main" id="{AFA420E3-61CF-403F-A853-AAB5F3412D85}"/>
              </a:ext>
            </a:extLst>
          </p:cNvPr>
          <p:cNvSpPr>
            <a:spLocks noChangeArrowheads="1"/>
          </p:cNvSpPr>
          <p:nvPr/>
        </p:nvSpPr>
        <p:spPr bwMode="auto">
          <a:xfrm>
            <a:off x="1174229" y="460227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TOTAL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445CF773-4F81-44F3-B90E-1311DA1A95F4}"/>
              </a:ext>
            </a:extLst>
          </p:cNvPr>
          <p:cNvSpPr>
            <a:spLocks noChangeArrowheads="1"/>
          </p:cNvSpPr>
          <p:nvPr/>
        </p:nvSpPr>
        <p:spPr bwMode="auto">
          <a:xfrm>
            <a:off x="3688829" y="282427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CPU 4805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78585E19-F86D-40FA-9C21-C21C3537833B}"/>
              </a:ext>
            </a:extLst>
          </p:cNvPr>
          <p:cNvSpPr>
            <a:spLocks noChangeArrowheads="1"/>
          </p:cNvSpPr>
          <p:nvPr/>
        </p:nvSpPr>
        <p:spPr bwMode="auto">
          <a:xfrm>
            <a:off x="3688829" y="390694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5 a 10 min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8" name="Rectangle 10">
            <a:extLst>
              <a:ext uri="{FF2B5EF4-FFF2-40B4-BE49-F238E27FC236}">
                <a16:creationId xmlns:a16="http://schemas.microsoft.com/office/drawing/2014/main" id="{1C4AB122-5B7D-4E1C-9FE2-91B8DEDE01B4}"/>
              </a:ext>
            </a:extLst>
          </p:cNvPr>
          <p:cNvSpPr>
            <a:spLocks noChangeArrowheads="1"/>
          </p:cNvSpPr>
          <p:nvPr/>
        </p:nvSpPr>
        <p:spPr bwMode="auto">
          <a:xfrm>
            <a:off x="3688829" y="4249845"/>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 a 2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9" name="Rectangle 9">
            <a:extLst>
              <a:ext uri="{FF2B5EF4-FFF2-40B4-BE49-F238E27FC236}">
                <a16:creationId xmlns:a16="http://schemas.microsoft.com/office/drawing/2014/main" id="{6E11EFDF-45BC-49FE-838B-177294A2A18D}"/>
              </a:ext>
            </a:extLst>
          </p:cNvPr>
          <p:cNvSpPr>
            <a:spLocks noChangeArrowheads="1"/>
          </p:cNvSpPr>
          <p:nvPr/>
        </p:nvSpPr>
        <p:spPr bwMode="auto">
          <a:xfrm>
            <a:off x="3688829" y="460227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24 horas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0" name="Rectangle 8">
            <a:extLst>
              <a:ext uri="{FF2B5EF4-FFF2-40B4-BE49-F238E27FC236}">
                <a16:creationId xmlns:a16="http://schemas.microsoft.com/office/drawing/2014/main" id="{43B3F975-557A-44C0-A5CA-E58417A6C02E}"/>
              </a:ext>
            </a:extLst>
          </p:cNvPr>
          <p:cNvSpPr>
            <a:spLocks noChangeArrowheads="1"/>
          </p:cNvSpPr>
          <p:nvPr/>
        </p:nvSpPr>
        <p:spPr bwMode="auto">
          <a:xfrm>
            <a:off x="1174229" y="4956282"/>
            <a:ext cx="2514600" cy="407988"/>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APLICAÇÃO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7">
            <a:extLst>
              <a:ext uri="{FF2B5EF4-FFF2-40B4-BE49-F238E27FC236}">
                <a16:creationId xmlns:a16="http://schemas.microsoft.com/office/drawing/2014/main" id="{8D241CDB-1041-4CBF-AD53-E120C3C1102D}"/>
              </a:ext>
            </a:extLst>
          </p:cNvPr>
          <p:cNvSpPr>
            <a:spLocks noChangeArrowheads="1"/>
          </p:cNvSpPr>
          <p:nvPr/>
        </p:nvSpPr>
        <p:spPr bwMode="auto">
          <a:xfrm>
            <a:off x="3688829" y="4956282"/>
            <a:ext cx="1905000" cy="407988"/>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Pistola convencional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2" name="Rectangle 6">
            <a:extLst>
              <a:ext uri="{FF2B5EF4-FFF2-40B4-BE49-F238E27FC236}">
                <a16:creationId xmlns:a16="http://schemas.microsoft.com/office/drawing/2014/main" id="{7B7C6E22-E3B9-4134-9E20-C4F00BA2BF1D}"/>
              </a:ext>
            </a:extLst>
          </p:cNvPr>
          <p:cNvSpPr>
            <a:spLocks noChangeArrowheads="1"/>
          </p:cNvSpPr>
          <p:nvPr/>
        </p:nvSpPr>
        <p:spPr bwMode="auto">
          <a:xfrm>
            <a:off x="1174229" y="1027220"/>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VISCOSIDADE ORIGINAL</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3" name="Rectangle 5">
            <a:extLst>
              <a:ext uri="{FF2B5EF4-FFF2-40B4-BE49-F238E27FC236}">
                <a16:creationId xmlns:a16="http://schemas.microsoft.com/office/drawing/2014/main" id="{95BDDA78-1ACB-46C0-A1D0-8BF69CAE6525}"/>
              </a:ext>
            </a:extLst>
          </p:cNvPr>
          <p:cNvSpPr>
            <a:spLocks noChangeArrowheads="1"/>
          </p:cNvSpPr>
          <p:nvPr/>
        </p:nvSpPr>
        <p:spPr bwMode="auto">
          <a:xfrm>
            <a:off x="3688829" y="1027220"/>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35 a 40seg.  CF8 a 20C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4" name="Rectangle 4">
            <a:extLst>
              <a:ext uri="{FF2B5EF4-FFF2-40B4-BE49-F238E27FC236}">
                <a16:creationId xmlns:a16="http://schemas.microsoft.com/office/drawing/2014/main" id="{36B9B922-5B86-461B-A7E6-A9593865A631}"/>
              </a:ext>
            </a:extLst>
          </p:cNvPr>
          <p:cNvSpPr>
            <a:spLocks noChangeArrowheads="1"/>
          </p:cNvSpPr>
          <p:nvPr/>
        </p:nvSpPr>
        <p:spPr bwMode="auto">
          <a:xfrm>
            <a:off x="1174229" y="3194157"/>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CATALISE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5" name="Rectangle 3">
            <a:extLst>
              <a:ext uri="{FF2B5EF4-FFF2-40B4-BE49-F238E27FC236}">
                <a16:creationId xmlns:a16="http://schemas.microsoft.com/office/drawing/2014/main" id="{EA332715-4C3F-4D56-87DC-29A467B8FC2D}"/>
              </a:ext>
            </a:extLst>
          </p:cNvPr>
          <p:cNvSpPr>
            <a:spLocks noChangeArrowheads="1"/>
          </p:cNvSpPr>
          <p:nvPr/>
        </p:nvSpPr>
        <p:spPr bwMode="auto">
          <a:xfrm>
            <a:off x="3688829" y="319415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25% (4X1)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0" name="Rectangle 2">
            <a:extLst>
              <a:ext uri="{FF2B5EF4-FFF2-40B4-BE49-F238E27FC236}">
                <a16:creationId xmlns:a16="http://schemas.microsoft.com/office/drawing/2014/main" id="{F765BDB5-B4CF-4AF6-9829-673A8F507791}"/>
              </a:ext>
            </a:extLst>
          </p:cNvPr>
          <p:cNvSpPr>
            <a:spLocks noChangeArrowheads="1"/>
          </p:cNvSpPr>
          <p:nvPr/>
        </p:nvSpPr>
        <p:spPr bwMode="auto">
          <a:xfrm>
            <a:off x="1174229" y="3549757"/>
            <a:ext cx="25146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RENDIMENTO TEÓRICO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1" name="Rectangle 1">
            <a:extLst>
              <a:ext uri="{FF2B5EF4-FFF2-40B4-BE49-F238E27FC236}">
                <a16:creationId xmlns:a16="http://schemas.microsoft.com/office/drawing/2014/main" id="{97C9EA74-3586-475B-A090-117EE9E53AF4}"/>
              </a:ext>
            </a:extLst>
          </p:cNvPr>
          <p:cNvSpPr>
            <a:spLocks noChangeArrowheads="1"/>
          </p:cNvSpPr>
          <p:nvPr/>
        </p:nvSpPr>
        <p:spPr bwMode="auto">
          <a:xfrm>
            <a:off x="3688829" y="3549757"/>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7 a 8 m²/litro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3" name="Rectangle 50">
            <a:extLst>
              <a:ext uri="{FF2B5EF4-FFF2-40B4-BE49-F238E27FC236}">
                <a16:creationId xmlns:a16="http://schemas.microsoft.com/office/drawing/2014/main" id="{D72EDF9E-24F0-4A0C-ABCD-94A876AAE55D}"/>
              </a:ext>
            </a:extLst>
          </p:cNvPr>
          <p:cNvSpPr>
            <a:spLocks noChangeArrowheads="1"/>
          </p:cNvSpPr>
          <p:nvPr/>
        </p:nvSpPr>
        <p:spPr bwMode="auto">
          <a:xfrm>
            <a:off x="4572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2" name="Imagem 31">
            <a:extLst>
              <a:ext uri="{FF2B5EF4-FFF2-40B4-BE49-F238E27FC236}">
                <a16:creationId xmlns:a16="http://schemas.microsoft.com/office/drawing/2014/main" id="{15812F52-3400-4E76-9036-7695B95A1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3653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378AA6E6-8492-46E4-9619-4651A8BAFFC5}"/>
              </a:ext>
            </a:extLst>
          </p:cNvPr>
          <p:cNvSpPr>
            <a:spLocks noGrp="1"/>
          </p:cNvSpPr>
          <p:nvPr>
            <p:ph type="ftr" sz="quarter" idx="11"/>
          </p:nvPr>
        </p:nvSpPr>
        <p:spPr/>
        <p:txBody>
          <a:bodyPr/>
          <a:lstStyle/>
          <a:p>
            <a:r>
              <a:rPr lang="pt-BR"/>
              <a:t>MAC COATINGS</a:t>
            </a:r>
          </a:p>
        </p:txBody>
      </p:sp>
      <p:sp>
        <p:nvSpPr>
          <p:cNvPr id="6" name="CaixaDeTexto 5">
            <a:extLst>
              <a:ext uri="{FF2B5EF4-FFF2-40B4-BE49-F238E27FC236}">
                <a16:creationId xmlns:a16="http://schemas.microsoft.com/office/drawing/2014/main" id="{15C9F26A-0A59-4E86-BBB1-015B779AC8A0}"/>
              </a:ext>
            </a:extLst>
          </p:cNvPr>
          <p:cNvSpPr txBox="1"/>
          <p:nvPr/>
        </p:nvSpPr>
        <p:spPr>
          <a:xfrm>
            <a:off x="438150" y="1371600"/>
            <a:ext cx="5981700" cy="7880106"/>
          </a:xfrm>
          <a:prstGeom prst="rect">
            <a:avLst/>
          </a:prstGeom>
          <a:noFill/>
        </p:spPr>
        <p:txBody>
          <a:bodyPr wrap="square" rtlCol="0">
            <a:spAutoFit/>
          </a:bodyPr>
          <a:lstStyle/>
          <a:p>
            <a:pPr algn="just">
              <a:lnSpc>
                <a:spcPct val="107000"/>
              </a:lnSpc>
              <a:spcBef>
                <a:spcPts val="225"/>
              </a:spcBef>
              <a:spcAft>
                <a:spcPts val="225"/>
              </a:spcAft>
            </a:pPr>
            <a:r>
              <a:rPr lang="pt-BR" sz="16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 Mac </a:t>
            </a:r>
            <a:r>
              <a:rPr lang="pt-BR" sz="1600" dirty="0" err="1">
                <a:solidFill>
                  <a:srgbClr val="000000"/>
                </a:solidFill>
                <a:effectLst/>
                <a:latin typeface="Century Gothic" panose="020B0502020202020204" pitchFamily="34" charset="0"/>
                <a:ea typeface="Calibri" panose="020F0502020204030204" pitchFamily="34" charset="0"/>
                <a:cs typeface="Arial" panose="020B0604020202020204" pitchFamily="34" charset="0"/>
              </a:rPr>
              <a:t>Coatings</a:t>
            </a:r>
            <a:r>
              <a:rPr lang="pt-BR" sz="16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está comprometida com o sucesso de cada um de seus clientes, pois acredita que o crescimento deles será também o seu e o de seus funcionários.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effectLst/>
                <a:latin typeface="Century Gothic" panose="020B0502020202020204" pitchFamily="34" charset="0"/>
                <a:ea typeface="Calibri" panose="020F0502020204030204" pitchFamily="34" charset="0"/>
                <a:cs typeface="Arial" panose="020B0604020202020204" pitchFamily="34" charset="0"/>
              </a:rPr>
              <a:t>Visa construir relacionamentos de longo prazo com seus clientes, tendo como base a ética profissional e o empenho de seus funcionários, no atendimento às reais necessidades de seus clientes.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8100" algn="just">
              <a:lnSpc>
                <a:spcPts val="2065"/>
              </a:lnSpc>
              <a:spcBef>
                <a:spcPts val="2400"/>
              </a:spcBef>
              <a:spcAft>
                <a:spcPts val="0"/>
              </a:spcAft>
            </a:pPr>
            <a:r>
              <a:rPr lang="pt-BR" sz="16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pt-BR" sz="1600" b="1" dirty="0">
                <a:effectLst/>
                <a:latin typeface="Century Gothic" panose="020B0502020202020204" pitchFamily="34" charset="0"/>
                <a:ea typeface="Calibri" panose="020F0502020204030204" pitchFamily="34" charset="0"/>
                <a:cs typeface="Times New Roman" panose="02020603050405020304" pitchFamily="18" charset="0"/>
              </a:rPr>
              <a:t>MISSÃO</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dirty="0">
                <a:effectLst/>
                <a:latin typeface="Century Gothic" panose="020B0502020202020204" pitchFamily="34" charset="0"/>
                <a:ea typeface="Calibri" panose="020F0502020204030204" pitchFamily="34" charset="0"/>
                <a:cs typeface="Times New Roman" panose="02020603050405020304" pitchFamily="18" charset="0"/>
              </a:rPr>
              <a:t> Desenvolver, produzir e comercializar tintas e vernizes com tecnologia inovadora que atendam às necessidades dos clientes do setor moveleiro,</a:t>
            </a: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com o compromisso sócio ambiental.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VALORES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Estar comprometido com os objetivos da empresa;</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Buscar soluções para atender as expectativas sociais e econômicas;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Trabalhar em equipe e respeitar as pessoas, independente do cargo, idade, cor, sexo e crenças;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Cumprir com as normas e os procedimentos relacionados as atividades profissionais;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Ser firme e constante para atingir seus objetivos, independente as adversidades;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Ser imparcial e transparente nas relações profissionais.</a:t>
            </a:r>
            <a:r>
              <a:rPr lang="pt-BR" sz="16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pt-BR" sz="1600" dirty="0">
              <a:latin typeface="Century Gothic" panose="020B0502020202020204" pitchFamily="34" charset="0"/>
            </a:endParaRPr>
          </a:p>
        </p:txBody>
      </p:sp>
      <p:pic>
        <p:nvPicPr>
          <p:cNvPr id="7" name="Imagem 6">
            <a:extLst>
              <a:ext uri="{FF2B5EF4-FFF2-40B4-BE49-F238E27FC236}">
                <a16:creationId xmlns:a16="http://schemas.microsoft.com/office/drawing/2014/main" id="{08C5F34B-98F7-471C-A920-68F1946FC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016030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AAEF558-E95B-4223-8870-C6EFBFC6BD6D}"/>
              </a:ext>
            </a:extLst>
          </p:cNvPr>
          <p:cNvSpPr>
            <a:spLocks noGrp="1"/>
          </p:cNvSpPr>
          <p:nvPr>
            <p:ph type="ftr" sz="quarter" idx="11"/>
          </p:nvPr>
        </p:nvSpPr>
        <p:spPr/>
        <p:txBody>
          <a:bodyPr/>
          <a:lstStyle/>
          <a:p>
            <a:r>
              <a:rPr lang="pt-BR"/>
              <a:t>MAC COATINGS</a:t>
            </a:r>
          </a:p>
        </p:txBody>
      </p:sp>
      <p:sp>
        <p:nvSpPr>
          <p:cNvPr id="6" name="Retângulo 5">
            <a:extLst>
              <a:ext uri="{FF2B5EF4-FFF2-40B4-BE49-F238E27FC236}">
                <a16:creationId xmlns:a16="http://schemas.microsoft.com/office/drawing/2014/main" id="{490F2A2A-BCDC-46F9-8B76-DE02F4767072}"/>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7" name="CaixaDeTexto 6">
            <a:extLst>
              <a:ext uri="{FF2B5EF4-FFF2-40B4-BE49-F238E27FC236}">
                <a16:creationId xmlns:a16="http://schemas.microsoft.com/office/drawing/2014/main" id="{D3F279E2-518A-4682-B321-43E709F11AB2}"/>
              </a:ext>
            </a:extLst>
          </p:cNvPr>
          <p:cNvSpPr txBox="1"/>
          <p:nvPr/>
        </p:nvSpPr>
        <p:spPr>
          <a:xfrm>
            <a:off x="323170" y="1688366"/>
            <a:ext cx="6301387" cy="8217634"/>
          </a:xfrm>
          <a:prstGeom prst="rect">
            <a:avLst/>
          </a:prstGeom>
          <a:noFill/>
        </p:spPr>
        <p:txBody>
          <a:bodyPr wrap="square" rtlCol="0">
            <a:spAutoFit/>
          </a:bodyPr>
          <a:lstStyle/>
          <a:p>
            <a:r>
              <a:rPr lang="en-US" sz="1600" dirty="0">
                <a:effectLst/>
                <a:latin typeface="Century Gothic" panose="020B0502020202020204" pitchFamily="34" charset="0"/>
                <a:ea typeface="Times New Roman" panose="02020603050405020304" pitchFamily="18" charset="0"/>
              </a:rPr>
              <a:t> </a:t>
            </a:r>
            <a:r>
              <a:rPr lang="en-US" sz="1600" b="1" dirty="0">
                <a:effectLst/>
                <a:latin typeface="Century Gothic" panose="020B0502020202020204" pitchFamily="34" charset="0"/>
                <a:ea typeface="Times New Roman" panose="02020603050405020304" pitchFamily="18" charset="0"/>
              </a:rPr>
              <a:t>PRODUTO: </a:t>
            </a:r>
            <a:r>
              <a:rPr lang="en-US" sz="1600" dirty="0" err="1">
                <a:effectLst/>
                <a:latin typeface="Century Gothic" panose="020B0502020202020204" pitchFamily="34" charset="0"/>
                <a:ea typeface="Times New Roman" panose="02020603050405020304" pitchFamily="18" charset="0"/>
              </a:rPr>
              <a:t>Esmalte</a:t>
            </a:r>
            <a:r>
              <a:rPr lang="en-US" sz="1600" dirty="0">
                <a:effectLst/>
                <a:latin typeface="Century Gothic" panose="020B0502020202020204" pitchFamily="34" charset="0"/>
                <a:ea typeface="Times New Roman" panose="02020603050405020304" pitchFamily="18" charset="0"/>
              </a:rPr>
              <a:t> PU Branco </a:t>
            </a:r>
            <a:r>
              <a:rPr lang="en-US" sz="1600" dirty="0" err="1">
                <a:effectLst/>
                <a:latin typeface="Century Gothic" panose="020B0502020202020204" pitchFamily="34" charset="0"/>
                <a:ea typeface="Times New Roman" panose="02020603050405020304" pitchFamily="18" charset="0"/>
              </a:rPr>
              <a:t>Fosco</a:t>
            </a:r>
            <a:r>
              <a:rPr lang="en-US" sz="1600" dirty="0">
                <a:effectLst/>
                <a:latin typeface="Century Gothic" panose="020B0502020202020204" pitchFamily="34" charset="0"/>
                <a:ea typeface="Times New Roman" panose="02020603050405020304" pitchFamily="18" charset="0"/>
              </a:rPr>
              <a:t> – Br 10 </a:t>
            </a:r>
            <a:endParaRPr lang="pt-BR" sz="1600" dirty="0">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CODIGO: EPO 4700-02</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p>
          <a:p>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A</a:t>
            </a:r>
            <a:r>
              <a:rPr lang="pt-BR" sz="1600" dirty="0">
                <a:effectLst/>
                <a:latin typeface="Century Gothic" panose="020B0502020202020204" pitchFamily="34" charset="0"/>
                <a:ea typeface="Batang" panose="02030600000101010101" pitchFamily="18" charset="-127"/>
              </a:rPr>
              <a:t>cabamento poliuretano de alta resistência química e secagem ao ar. Indicado para acabamentos de móveis em geral, que requerem um toque sedoso e aveludado. </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 constituído pela mistura de resinas </a:t>
            </a:r>
            <a:r>
              <a:rPr lang="pt-BR" sz="1600" dirty="0" err="1">
                <a:effectLst/>
                <a:latin typeface="Century Gothic" panose="020B0502020202020204" pitchFamily="34" charset="0"/>
                <a:ea typeface="Times New Roman" panose="02020603050405020304" pitchFamily="18" charset="0"/>
              </a:rPr>
              <a:t>gliceroftálicas</a:t>
            </a:r>
            <a:r>
              <a:rPr lang="pt-BR" sz="1600" dirty="0">
                <a:effectLst/>
                <a:latin typeface="Century Gothic" panose="020B0502020202020204" pitchFamily="34" charset="0"/>
                <a:ea typeface="Times New Roman" panose="02020603050405020304" pitchFamily="18" charset="0"/>
              </a:rPr>
              <a:t> modificadas, cargas minerais inertes, agentes tensoativos e pigmentos orgânicos que conferem cor ao produto. A parte volátil é constituída por hidrocarbonetos aromáticos e ésteres.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DO SUBSTRATO: </a:t>
            </a:r>
            <a:r>
              <a:rPr lang="pt-BR" sz="1600" dirty="0">
                <a:effectLst/>
                <a:latin typeface="Century Gothic" panose="020B0502020202020204" pitchFamily="34" charset="0"/>
                <a:ea typeface="Times New Roman" panose="02020603050405020304" pitchFamily="18" charset="0"/>
              </a:rPr>
              <a:t>No caso de móveis, a madeira a ser aplicada deve ser lixada partindo da lixa grana 180/220 até a lixa grana 280/320, deve estar limpa, isenta de sujeiras, poeiras, farpas ou qualquer outra impureza que possa vir a interferir no acabamento final. No caso de substrato metálico, este deve estar limpo e isento de sujeiras, óleos e/ou graxa, ou qualquer impureza que possa vir a interferir no acabamento final.   Antes de aplicar o Esmalte PU, devem-se aplicar duas demãos cruzadas de nosso Primer PU PPF 4413-02 e lixá-lo.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PREPARAÇÃO DA TINTA: </a:t>
            </a:r>
            <a:r>
              <a:rPr lang="pt-BR" sz="1600" dirty="0">
                <a:effectLst/>
                <a:latin typeface="Century Gothic" panose="020B0502020202020204" pitchFamily="34" charset="0"/>
                <a:ea typeface="Times New Roman" panose="02020603050405020304" pitchFamily="18" charset="0"/>
              </a:rPr>
              <a:t>homogeneizar bem o componente A (esmalte) na embalagem original, adicionar o componente B(catalisador) sobre o componente A conforme proporção indicada na etiqueta do produto. Mexer bem até uniformizar a mistura. Diluir com o diluente indicado conforme a viscosidade ideal de trabalho.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p:txBody>
      </p:sp>
      <p:pic>
        <p:nvPicPr>
          <p:cNvPr id="8" name="Imagem 7">
            <a:extLst>
              <a:ext uri="{FF2B5EF4-FFF2-40B4-BE49-F238E27FC236}">
                <a16:creationId xmlns:a16="http://schemas.microsoft.com/office/drawing/2014/main" id="{58D05F48-3AAD-4A9C-A7E9-B4DABE30A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008504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E207A9F4-B192-4B32-9707-AC6056D66B4F}"/>
              </a:ext>
            </a:extLst>
          </p:cNvPr>
          <p:cNvSpPr>
            <a:spLocks noGrp="1"/>
          </p:cNvSpPr>
          <p:nvPr>
            <p:ph type="ftr" sz="quarter" idx="11"/>
          </p:nvPr>
        </p:nvSpPr>
        <p:spPr/>
        <p:txBody>
          <a:bodyPr/>
          <a:lstStyle/>
          <a:p>
            <a:r>
              <a:rPr lang="pt-BR"/>
              <a:t>MAC COATINGS</a:t>
            </a:r>
          </a:p>
        </p:txBody>
      </p:sp>
      <p:sp>
        <p:nvSpPr>
          <p:cNvPr id="6" name="CaixaDeTexto 5">
            <a:extLst>
              <a:ext uri="{FF2B5EF4-FFF2-40B4-BE49-F238E27FC236}">
                <a16:creationId xmlns:a16="http://schemas.microsoft.com/office/drawing/2014/main" id="{92530899-BAD2-4083-BC97-59FEDDF804B4}"/>
              </a:ext>
            </a:extLst>
          </p:cNvPr>
          <p:cNvSpPr txBox="1"/>
          <p:nvPr/>
        </p:nvSpPr>
        <p:spPr>
          <a:xfrm>
            <a:off x="494675" y="1004341"/>
            <a:ext cx="3304110" cy="338554"/>
          </a:xfrm>
          <a:prstGeom prst="rect">
            <a:avLst/>
          </a:prstGeom>
          <a:noFill/>
        </p:spPr>
        <p:txBody>
          <a:bodyPr wrap="none" rtlCol="0">
            <a:spAutoFit/>
          </a:bodyPr>
          <a:lstStyle/>
          <a:p>
            <a:r>
              <a:rPr lang="pt-BR" sz="1600" b="1" dirty="0">
                <a:effectLst/>
                <a:latin typeface="Verdana" panose="020B0604030504040204" pitchFamily="34" charset="0"/>
                <a:ea typeface="Times New Roman" panose="02020603050405020304" pitchFamily="18" charset="0"/>
              </a:rPr>
              <a:t>ESPECIFICAÇÃO TÉCNICA:</a:t>
            </a:r>
            <a:r>
              <a:rPr lang="pt-BR" sz="1600" dirty="0">
                <a:effectLst/>
                <a:latin typeface="Verdana" panose="020B0604030504040204" pitchFamily="34" charset="0"/>
                <a:ea typeface="Times New Roman" panose="02020603050405020304" pitchFamily="18" charset="0"/>
              </a:rPr>
              <a:t> </a:t>
            </a:r>
            <a:endParaRPr lang="pt-BR" sz="1600" dirty="0">
              <a:effectLst/>
              <a:latin typeface="Times New Roman" panose="02020603050405020304" pitchFamily="18" charset="0"/>
              <a:ea typeface="Times New Roman" panose="02020603050405020304" pitchFamily="18" charset="0"/>
            </a:endParaRPr>
          </a:p>
        </p:txBody>
      </p:sp>
      <p:sp>
        <p:nvSpPr>
          <p:cNvPr id="7" name="Rectangle 28">
            <a:extLst>
              <a:ext uri="{FF2B5EF4-FFF2-40B4-BE49-F238E27FC236}">
                <a16:creationId xmlns:a16="http://schemas.microsoft.com/office/drawing/2014/main" id="{BF0BE513-CF96-47C6-9F3E-EAABBD5A2E0F}"/>
              </a:ext>
            </a:extLst>
          </p:cNvPr>
          <p:cNvSpPr>
            <a:spLocks noChangeArrowheads="1"/>
          </p:cNvSpPr>
          <p:nvPr/>
        </p:nvSpPr>
        <p:spPr bwMode="auto">
          <a:xfrm>
            <a:off x="1371600" y="1569686"/>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VISCOSIDADE CAT/DIL.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8" name="Rectangle 27">
            <a:extLst>
              <a:ext uri="{FF2B5EF4-FFF2-40B4-BE49-F238E27FC236}">
                <a16:creationId xmlns:a16="http://schemas.microsoft.com/office/drawing/2014/main" id="{E64D4C84-7558-4241-B628-9E35062C28BE}"/>
              </a:ext>
            </a:extLst>
          </p:cNvPr>
          <p:cNvSpPr>
            <a:spLocks noChangeArrowheads="1"/>
          </p:cNvSpPr>
          <p:nvPr/>
        </p:nvSpPr>
        <p:spPr bwMode="auto">
          <a:xfrm>
            <a:off x="1371600" y="1917348"/>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6">
            <a:extLst>
              <a:ext uri="{FF2B5EF4-FFF2-40B4-BE49-F238E27FC236}">
                <a16:creationId xmlns:a16="http://schemas.microsoft.com/office/drawing/2014/main" id="{83B666EB-EB05-435B-B519-4CFA3FB1DA41}"/>
              </a:ext>
            </a:extLst>
          </p:cNvPr>
          <p:cNvSpPr>
            <a:spLocks noChangeArrowheads="1"/>
          </p:cNvSpPr>
          <p:nvPr/>
        </p:nvSpPr>
        <p:spPr bwMode="auto">
          <a:xfrm>
            <a:off x="1371600" y="2272948"/>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DILUENTE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25">
            <a:extLst>
              <a:ext uri="{FF2B5EF4-FFF2-40B4-BE49-F238E27FC236}">
                <a16:creationId xmlns:a16="http://schemas.microsoft.com/office/drawing/2014/main" id="{53F8097A-315F-4AAB-A5B5-C46FA02D4D3B}"/>
              </a:ext>
            </a:extLst>
          </p:cNvPr>
          <p:cNvSpPr>
            <a:spLocks noChangeArrowheads="1"/>
          </p:cNvSpPr>
          <p:nvPr/>
        </p:nvSpPr>
        <p:spPr bwMode="auto">
          <a:xfrm>
            <a:off x="1371600" y="2615848"/>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DILUIÇÃO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24">
            <a:extLst>
              <a:ext uri="{FF2B5EF4-FFF2-40B4-BE49-F238E27FC236}">
                <a16:creationId xmlns:a16="http://schemas.microsoft.com/office/drawing/2014/main" id="{35FECC48-07F1-4BA2-8584-68737489D5A5}"/>
              </a:ext>
            </a:extLst>
          </p:cNvPr>
          <p:cNvSpPr>
            <a:spLocks noChangeArrowheads="1"/>
          </p:cNvSpPr>
          <p:nvPr/>
        </p:nvSpPr>
        <p:spPr bwMode="auto">
          <a:xfrm>
            <a:off x="3429000" y="1569686"/>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21 a 22” CF4</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ctangle 23">
            <a:extLst>
              <a:ext uri="{FF2B5EF4-FFF2-40B4-BE49-F238E27FC236}">
                <a16:creationId xmlns:a16="http://schemas.microsoft.com/office/drawing/2014/main" id="{57A264E8-9383-4DB8-AFA5-6F7D6129C5BB}"/>
              </a:ext>
            </a:extLst>
          </p:cNvPr>
          <p:cNvSpPr>
            <a:spLocks noChangeArrowheads="1"/>
          </p:cNvSpPr>
          <p:nvPr/>
        </p:nvSpPr>
        <p:spPr bwMode="auto">
          <a:xfrm>
            <a:off x="3429000" y="1917348"/>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1,250+- 0.020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3" name="Rectangle 22">
            <a:extLst>
              <a:ext uri="{FF2B5EF4-FFF2-40B4-BE49-F238E27FC236}">
                <a16:creationId xmlns:a16="http://schemas.microsoft.com/office/drawing/2014/main" id="{82D664F5-768A-4E3E-952F-B4F28A1B401C}"/>
              </a:ext>
            </a:extLst>
          </p:cNvPr>
          <p:cNvSpPr>
            <a:spLocks noChangeArrowheads="1"/>
          </p:cNvSpPr>
          <p:nvPr/>
        </p:nvSpPr>
        <p:spPr bwMode="auto">
          <a:xfrm>
            <a:off x="3429000" y="2272948"/>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DRU 4300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4" name="Rectangle 21">
            <a:extLst>
              <a:ext uri="{FF2B5EF4-FFF2-40B4-BE49-F238E27FC236}">
                <a16:creationId xmlns:a16="http://schemas.microsoft.com/office/drawing/2014/main" id="{DC2A1C0E-26B1-4748-99A2-59FB9EF0176E}"/>
              </a:ext>
            </a:extLst>
          </p:cNvPr>
          <p:cNvSpPr>
            <a:spLocks noChangeArrowheads="1"/>
          </p:cNvSpPr>
          <p:nvPr/>
        </p:nvSpPr>
        <p:spPr bwMode="auto">
          <a:xfrm>
            <a:off x="3429000" y="2630136"/>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10 a 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1CCB4467-9C78-4016-8E6F-D9EA7AA2DA9C}"/>
              </a:ext>
            </a:extLst>
          </p:cNvPr>
          <p:cNvSpPr>
            <a:spLocks noChangeArrowheads="1"/>
          </p:cNvSpPr>
          <p:nvPr/>
        </p:nvSpPr>
        <p:spPr bwMode="auto">
          <a:xfrm>
            <a:off x="1371600" y="2977798"/>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SÓLIDOS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19">
            <a:extLst>
              <a:ext uri="{FF2B5EF4-FFF2-40B4-BE49-F238E27FC236}">
                <a16:creationId xmlns:a16="http://schemas.microsoft.com/office/drawing/2014/main" id="{3FBC51BB-361D-4524-959D-BA5E2C82EDC4}"/>
              </a:ext>
            </a:extLst>
          </p:cNvPr>
          <p:cNvSpPr>
            <a:spLocks noChangeArrowheads="1"/>
          </p:cNvSpPr>
          <p:nvPr/>
        </p:nvSpPr>
        <p:spPr bwMode="auto">
          <a:xfrm>
            <a:off x="1371600" y="3309586"/>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PADRÃO DE 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7" name="Rectangle 18">
            <a:extLst>
              <a:ext uri="{FF2B5EF4-FFF2-40B4-BE49-F238E27FC236}">
                <a16:creationId xmlns:a16="http://schemas.microsoft.com/office/drawing/2014/main" id="{D72D746B-A23D-4118-BEF5-FA11554A13A2}"/>
              </a:ext>
            </a:extLst>
          </p:cNvPr>
          <p:cNvSpPr>
            <a:spLocks noChangeArrowheads="1"/>
          </p:cNvSpPr>
          <p:nvPr/>
        </p:nvSpPr>
        <p:spPr bwMode="auto">
          <a:xfrm>
            <a:off x="1371600" y="3652486"/>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CATÁLISE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3F236C10-EC05-460E-9AF2-3C61F69C443F}"/>
              </a:ext>
            </a:extLst>
          </p:cNvPr>
          <p:cNvSpPr>
            <a:spLocks noChangeArrowheads="1"/>
          </p:cNvSpPr>
          <p:nvPr/>
        </p:nvSpPr>
        <p:spPr bwMode="auto">
          <a:xfrm>
            <a:off x="1371600" y="3995386"/>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CATALISADOR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2A781608-4407-4326-B196-266DF0EF4D52}"/>
              </a:ext>
            </a:extLst>
          </p:cNvPr>
          <p:cNvSpPr>
            <a:spLocks noChangeArrowheads="1"/>
          </p:cNvSpPr>
          <p:nvPr/>
        </p:nvSpPr>
        <p:spPr bwMode="auto">
          <a:xfrm>
            <a:off x="3429000" y="2977798"/>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68+-2%</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EF83CEB4-ECFE-4E0D-94EC-ADD0BCDA061C}"/>
              </a:ext>
            </a:extLst>
          </p:cNvPr>
          <p:cNvSpPr>
            <a:spLocks noChangeArrowheads="1"/>
          </p:cNvSpPr>
          <p:nvPr/>
        </p:nvSpPr>
        <p:spPr bwMode="auto">
          <a:xfrm>
            <a:off x="3429000" y="3309586"/>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BRANCO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E2B149C1-0623-420D-A654-F4EE9BE5280B}"/>
              </a:ext>
            </a:extLst>
          </p:cNvPr>
          <p:cNvSpPr>
            <a:spLocks noChangeArrowheads="1"/>
          </p:cNvSpPr>
          <p:nvPr/>
        </p:nvSpPr>
        <p:spPr bwMode="auto">
          <a:xfrm>
            <a:off x="3429000" y="3652486"/>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50%  (2 X 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2" name="Rectangle 13">
            <a:extLst>
              <a:ext uri="{FF2B5EF4-FFF2-40B4-BE49-F238E27FC236}">
                <a16:creationId xmlns:a16="http://schemas.microsoft.com/office/drawing/2014/main" id="{801392F4-FA0F-49F6-AD38-D638F7708447}"/>
              </a:ext>
            </a:extLst>
          </p:cNvPr>
          <p:cNvSpPr>
            <a:spLocks noChangeArrowheads="1"/>
          </p:cNvSpPr>
          <p:nvPr/>
        </p:nvSpPr>
        <p:spPr bwMode="auto">
          <a:xfrm>
            <a:off x="3429000" y="3995386"/>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CPU 4820</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3" name="Rectangle 12">
            <a:extLst>
              <a:ext uri="{FF2B5EF4-FFF2-40B4-BE49-F238E27FC236}">
                <a16:creationId xmlns:a16="http://schemas.microsoft.com/office/drawing/2014/main" id="{DDB1F355-D610-4734-BAD6-4F3197A3396D}"/>
              </a:ext>
            </a:extLst>
          </p:cNvPr>
          <p:cNvSpPr>
            <a:spLocks noChangeArrowheads="1"/>
          </p:cNvSpPr>
          <p:nvPr/>
        </p:nvSpPr>
        <p:spPr bwMode="auto">
          <a:xfrm>
            <a:off x="1371600" y="4416073"/>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RENDIMENTO TEÓRICO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4" name="Rectangle 11">
            <a:extLst>
              <a:ext uri="{FF2B5EF4-FFF2-40B4-BE49-F238E27FC236}">
                <a16:creationId xmlns:a16="http://schemas.microsoft.com/office/drawing/2014/main" id="{7FB99F4E-438E-42DD-9378-AAD01B888B31}"/>
              </a:ext>
            </a:extLst>
          </p:cNvPr>
          <p:cNvSpPr>
            <a:spLocks noChangeArrowheads="1"/>
          </p:cNvSpPr>
          <p:nvPr/>
        </p:nvSpPr>
        <p:spPr bwMode="auto">
          <a:xfrm>
            <a:off x="1371600" y="4776436"/>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AO TOQUE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5" name="Rectangle 10">
            <a:extLst>
              <a:ext uri="{FF2B5EF4-FFF2-40B4-BE49-F238E27FC236}">
                <a16:creationId xmlns:a16="http://schemas.microsoft.com/office/drawing/2014/main" id="{8254D613-D311-41D7-88AF-B9EADAB61189}"/>
              </a:ext>
            </a:extLst>
          </p:cNvPr>
          <p:cNvSpPr>
            <a:spLocks noChangeArrowheads="1"/>
          </p:cNvSpPr>
          <p:nvPr/>
        </p:nvSpPr>
        <p:spPr bwMode="auto">
          <a:xfrm>
            <a:off x="1371600" y="5133623"/>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AO MANUSEIO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6" name="Rectangle 9">
            <a:extLst>
              <a:ext uri="{FF2B5EF4-FFF2-40B4-BE49-F238E27FC236}">
                <a16:creationId xmlns:a16="http://schemas.microsoft.com/office/drawing/2014/main" id="{3F712753-27A1-4750-974C-5338B222ACA6}"/>
              </a:ext>
            </a:extLst>
          </p:cNvPr>
          <p:cNvSpPr>
            <a:spLocks noChangeArrowheads="1"/>
          </p:cNvSpPr>
          <p:nvPr/>
        </p:nvSpPr>
        <p:spPr bwMode="auto">
          <a:xfrm>
            <a:off x="1371600" y="5489223"/>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SECAGEM TOTAL</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7" name="Rectangle 8">
            <a:extLst>
              <a:ext uri="{FF2B5EF4-FFF2-40B4-BE49-F238E27FC236}">
                <a16:creationId xmlns:a16="http://schemas.microsoft.com/office/drawing/2014/main" id="{2FF90B9E-725B-4EB0-A7DD-B7C2D490802F}"/>
              </a:ext>
            </a:extLst>
          </p:cNvPr>
          <p:cNvSpPr>
            <a:spLocks noChangeArrowheads="1"/>
          </p:cNvSpPr>
          <p:nvPr/>
        </p:nvSpPr>
        <p:spPr bwMode="auto">
          <a:xfrm>
            <a:off x="3429000" y="4416073"/>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8 a 10 m²/litro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8" name="Rectangle 7">
            <a:extLst>
              <a:ext uri="{FF2B5EF4-FFF2-40B4-BE49-F238E27FC236}">
                <a16:creationId xmlns:a16="http://schemas.microsoft.com/office/drawing/2014/main" id="{C3C814E1-915C-4333-AE60-3DE4E6B652F0}"/>
              </a:ext>
            </a:extLst>
          </p:cNvPr>
          <p:cNvSpPr>
            <a:spLocks noChangeArrowheads="1"/>
          </p:cNvSpPr>
          <p:nvPr/>
        </p:nvSpPr>
        <p:spPr bwMode="auto">
          <a:xfrm>
            <a:off x="3429000" y="4749448"/>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15 a 20 min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7A45010E-70F7-4E20-8F9E-93296C66B84B}"/>
              </a:ext>
            </a:extLst>
          </p:cNvPr>
          <p:cNvSpPr>
            <a:spLocks noChangeArrowheads="1"/>
          </p:cNvSpPr>
          <p:nvPr/>
        </p:nvSpPr>
        <p:spPr bwMode="auto">
          <a:xfrm>
            <a:off x="3429000" y="5092348"/>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6 a 8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0" name="Rectangle 5">
            <a:extLst>
              <a:ext uri="{FF2B5EF4-FFF2-40B4-BE49-F238E27FC236}">
                <a16:creationId xmlns:a16="http://schemas.microsoft.com/office/drawing/2014/main" id="{D586FF63-8D81-43BD-AB9A-EA0A725D4A5F}"/>
              </a:ext>
            </a:extLst>
          </p:cNvPr>
          <p:cNvSpPr>
            <a:spLocks noChangeArrowheads="1"/>
          </p:cNvSpPr>
          <p:nvPr/>
        </p:nvSpPr>
        <p:spPr bwMode="auto">
          <a:xfrm>
            <a:off x="3429000" y="5435248"/>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72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1" name="Rectangle 4">
            <a:extLst>
              <a:ext uri="{FF2B5EF4-FFF2-40B4-BE49-F238E27FC236}">
                <a16:creationId xmlns:a16="http://schemas.microsoft.com/office/drawing/2014/main" id="{BD5AB621-ACD1-40C2-92D0-B2B6F9F18B3D}"/>
              </a:ext>
            </a:extLst>
          </p:cNvPr>
          <p:cNvSpPr>
            <a:spLocks noChangeArrowheads="1"/>
          </p:cNvSpPr>
          <p:nvPr/>
        </p:nvSpPr>
        <p:spPr bwMode="auto">
          <a:xfrm>
            <a:off x="1371600" y="5857523"/>
            <a:ext cx="2057400" cy="6858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APLICAÇÃO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2" name="Rectangle 3">
            <a:extLst>
              <a:ext uri="{FF2B5EF4-FFF2-40B4-BE49-F238E27FC236}">
                <a16:creationId xmlns:a16="http://schemas.microsoft.com/office/drawing/2014/main" id="{484A786D-F9C3-42E5-A7F9-1DFFBBEED7BE}"/>
              </a:ext>
            </a:extLst>
          </p:cNvPr>
          <p:cNvSpPr>
            <a:spLocks noChangeArrowheads="1"/>
          </p:cNvSpPr>
          <p:nvPr/>
        </p:nvSpPr>
        <p:spPr bwMode="auto">
          <a:xfrm>
            <a:off x="3429000" y="5857523"/>
            <a:ext cx="1905000" cy="6858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Pistola convencional</a:t>
            </a:r>
            <a:endParaRPr kumimoji="0" lang="pt-BR" altLang="pt-BR"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Pressão ideal a aplicação:</a:t>
            </a:r>
            <a:endParaRPr kumimoji="0" lang="pt-BR" altLang="pt-BR"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35 a 40 lbf/pol²</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3" name="Rectangle 2">
            <a:extLst>
              <a:ext uri="{FF2B5EF4-FFF2-40B4-BE49-F238E27FC236}">
                <a16:creationId xmlns:a16="http://schemas.microsoft.com/office/drawing/2014/main" id="{F5ED79F1-AAB2-415B-8EC6-3B5D9788121B}"/>
              </a:ext>
            </a:extLst>
          </p:cNvPr>
          <p:cNvSpPr>
            <a:spLocks noChangeArrowheads="1"/>
          </p:cNvSpPr>
          <p:nvPr/>
        </p:nvSpPr>
        <p:spPr bwMode="auto">
          <a:xfrm>
            <a:off x="1371600" y="6583011"/>
            <a:ext cx="20574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VIDA UTIL DA MISTURA</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4" name="Rectangle 1">
            <a:extLst>
              <a:ext uri="{FF2B5EF4-FFF2-40B4-BE49-F238E27FC236}">
                <a16:creationId xmlns:a16="http://schemas.microsoft.com/office/drawing/2014/main" id="{04A1DDE0-76C5-4F9F-8630-840FC775BDAE}"/>
              </a:ext>
            </a:extLst>
          </p:cNvPr>
          <p:cNvSpPr>
            <a:spLocks noChangeArrowheads="1"/>
          </p:cNvSpPr>
          <p:nvPr/>
        </p:nvSpPr>
        <p:spPr bwMode="auto">
          <a:xfrm>
            <a:off x="3429000" y="6583011"/>
            <a:ext cx="1905000" cy="34290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 a 4 horas a 25ºC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5486B3E3-1D30-405A-8083-8DDCFD520D4F}"/>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36" name="Rectangle 58">
            <a:extLst>
              <a:ext uri="{FF2B5EF4-FFF2-40B4-BE49-F238E27FC236}">
                <a16:creationId xmlns:a16="http://schemas.microsoft.com/office/drawing/2014/main" id="{F22C1CAF-1809-4EA5-AA3B-20D82F93D77B}"/>
              </a:ext>
            </a:extLst>
          </p:cNvPr>
          <p:cNvSpPr>
            <a:spLocks noChangeArrowheads="1"/>
          </p:cNvSpPr>
          <p:nvPr/>
        </p:nvSpPr>
        <p:spPr bwMode="auto">
          <a:xfrm>
            <a:off x="2286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8" name="CaixaDeTexto 37">
            <a:extLst>
              <a:ext uri="{FF2B5EF4-FFF2-40B4-BE49-F238E27FC236}">
                <a16:creationId xmlns:a16="http://schemas.microsoft.com/office/drawing/2014/main" id="{8628C48D-989A-4DC2-85BF-41BBD93E7A4F}"/>
              </a:ext>
            </a:extLst>
          </p:cNvPr>
          <p:cNvSpPr txBox="1"/>
          <p:nvPr/>
        </p:nvSpPr>
        <p:spPr>
          <a:xfrm>
            <a:off x="348416" y="7391934"/>
            <a:ext cx="6250897" cy="1323439"/>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latin typeface="Century Gothic" panose="020B0502020202020204" pitchFamily="34" charset="0"/>
            </a:endParaRPr>
          </a:p>
        </p:txBody>
      </p:sp>
      <p:pic>
        <p:nvPicPr>
          <p:cNvPr id="37" name="Imagem 36">
            <a:extLst>
              <a:ext uri="{FF2B5EF4-FFF2-40B4-BE49-F238E27FC236}">
                <a16:creationId xmlns:a16="http://schemas.microsoft.com/office/drawing/2014/main" id="{F11E55D3-C3F5-4532-8D3F-B1435899D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524235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B15F5D4E-D1DD-4888-ACCB-E8D24072227B}"/>
              </a:ext>
            </a:extLst>
          </p:cNvPr>
          <p:cNvSpPr>
            <a:spLocks noGrp="1"/>
          </p:cNvSpPr>
          <p:nvPr>
            <p:ph type="ftr" sz="quarter" idx="11"/>
          </p:nvPr>
        </p:nvSpPr>
        <p:spPr/>
        <p:txBody>
          <a:bodyPr/>
          <a:lstStyle/>
          <a:p>
            <a:r>
              <a:rPr lang="pt-BR"/>
              <a:t>MAC COATINGS</a:t>
            </a:r>
          </a:p>
        </p:txBody>
      </p:sp>
      <p:sp>
        <p:nvSpPr>
          <p:cNvPr id="5" name="CaixaDeTexto 4">
            <a:extLst>
              <a:ext uri="{FF2B5EF4-FFF2-40B4-BE49-F238E27FC236}">
                <a16:creationId xmlns:a16="http://schemas.microsoft.com/office/drawing/2014/main" id="{6246008A-1568-438D-8211-C7CB1AE47455}"/>
              </a:ext>
            </a:extLst>
          </p:cNvPr>
          <p:cNvSpPr txBox="1"/>
          <p:nvPr/>
        </p:nvSpPr>
        <p:spPr>
          <a:xfrm>
            <a:off x="208406" y="1289154"/>
            <a:ext cx="6441187" cy="3539430"/>
          </a:xfrm>
          <a:prstGeom prst="rect">
            <a:avLst/>
          </a:prstGeom>
          <a:noFill/>
        </p:spPr>
        <p:txBody>
          <a:bodyPr wrap="non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a:t>
            </a:r>
          </a:p>
          <a:p>
            <a:pPr lvl="0">
              <a:tabLst>
                <a:tab pos="457200" algn="l"/>
              </a:tabLst>
            </a:pPr>
            <a:r>
              <a:rPr lang="pt-BR" sz="1600" dirty="0">
                <a:effectLst/>
                <a:latin typeface="Century Gothic" panose="020B0502020202020204" pitchFamily="34" charset="0"/>
                <a:ea typeface="Times New Roman" panose="02020603050405020304" pitchFamily="18" charset="0"/>
              </a:rPr>
              <a:t>que não ocorram alterações em suas características normais. </a:t>
            </a:r>
          </a:p>
          <a:p>
            <a:pPr lvl="0">
              <a:tabLst>
                <a:tab pos="457200" algn="l"/>
              </a:tabLst>
            </a:pPr>
            <a:r>
              <a:rPr lang="pt-BR" sz="1600" dirty="0">
                <a:effectLst/>
                <a:latin typeface="Century Gothic" panose="020B0502020202020204" pitchFamily="34" charset="0"/>
                <a:ea typeface="Times New Roman" panose="02020603050405020304" pitchFamily="18" charset="0"/>
              </a:rPr>
              <a:t>Manter nas embalagens originais por 12 meses após a </a:t>
            </a:r>
          </a:p>
          <a:p>
            <a:pPr lvl="0">
              <a:tabLst>
                <a:tab pos="457200" algn="l"/>
              </a:tabLst>
            </a:pPr>
            <a:r>
              <a:rPr lang="pt-BR" sz="1600" dirty="0">
                <a:effectLst/>
                <a:latin typeface="Century Gothic" panose="020B0502020202020204" pitchFamily="34" charset="0"/>
                <a:ea typeface="Times New Roman" panose="02020603050405020304" pitchFamily="18" charset="0"/>
              </a:rPr>
              <a:t>data de fabricação.</a:t>
            </a:r>
          </a:p>
          <a:p>
            <a:pPr lvl="0">
              <a:tabLst>
                <a:tab pos="457200" algn="l"/>
              </a:tabLst>
            </a:pPr>
            <a:endParaRPr lang="pt-BR" sz="1600" dirty="0">
              <a:latin typeface="Century Gothic" panose="020B0502020202020204" pitchFamily="34" charset="0"/>
              <a:ea typeface="Times New Roman" panose="02020603050405020304" pitchFamily="18" charset="0"/>
            </a:endParaRPr>
          </a:p>
          <a:p>
            <a:pPr lvl="0"/>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os valores de rendimento são referenciais e </a:t>
            </a:r>
          </a:p>
          <a:p>
            <a:pPr lvl="0"/>
            <a:r>
              <a:rPr lang="pt-BR" sz="1600" dirty="0">
                <a:effectLst/>
                <a:latin typeface="Century Gothic" panose="020B0502020202020204" pitchFamily="34" charset="0"/>
                <a:ea typeface="Times New Roman" panose="02020603050405020304" pitchFamily="18" charset="0"/>
              </a:rPr>
              <a:t>podem variar de acordo com o método de aplicação e </a:t>
            </a:r>
          </a:p>
          <a:p>
            <a:pPr lvl="0"/>
            <a:r>
              <a:rPr lang="pt-BR" sz="1600" dirty="0">
                <a:effectLst/>
                <a:latin typeface="Century Gothic" panose="020B0502020202020204" pitchFamily="34" charset="0"/>
                <a:ea typeface="Times New Roman" panose="02020603050405020304" pitchFamily="18" charset="0"/>
              </a:rPr>
              <a:t>condições da superfície. Para maiores informações, entrar em </a:t>
            </a:r>
          </a:p>
          <a:p>
            <a:pPr lvl="0"/>
            <a:r>
              <a:rPr lang="pt-BR" sz="1600" dirty="0">
                <a:effectLst/>
                <a:latin typeface="Century Gothic" panose="020B0502020202020204" pitchFamily="34" charset="0"/>
                <a:ea typeface="Times New Roman" panose="02020603050405020304" pitchFamily="18" charset="0"/>
              </a:rPr>
              <a:t>contato com o nosso departamento técnico pelo </a:t>
            </a:r>
          </a:p>
          <a:p>
            <a:pPr lvl="0"/>
            <a:r>
              <a:rPr lang="pt-BR" sz="1600" dirty="0">
                <a:effectLst/>
                <a:latin typeface="Century Gothic" panose="020B0502020202020204" pitchFamily="34" charset="0"/>
                <a:ea typeface="Times New Roman" panose="02020603050405020304" pitchFamily="18" charset="0"/>
              </a:rPr>
              <a:t>telefone (54) 3282-6660.</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r>
              <a:rPr lang="pt-BR" sz="1600" b="1" dirty="0">
                <a:effectLst/>
                <a:latin typeface="Century Gothic" panose="020B0502020202020204" pitchFamily="34" charset="0"/>
                <a:ea typeface="Times New Roman" panose="02020603050405020304" pitchFamily="18" charset="0"/>
              </a:rPr>
              <a:t>RESPONSAVEL:</a:t>
            </a:r>
            <a:r>
              <a:rPr lang="pt-BR" sz="1600" dirty="0">
                <a:effectLst/>
                <a:latin typeface="Century Gothic" panose="020B0502020202020204" pitchFamily="34" charset="0"/>
                <a:ea typeface="Times New Roman" panose="02020603050405020304" pitchFamily="18" charset="0"/>
              </a:rPr>
              <a:t> Laboratório de desenvolvimento.</a:t>
            </a:r>
          </a:p>
          <a:p>
            <a:pPr lvl="0">
              <a:tabLst>
                <a:tab pos="457200" algn="l"/>
              </a:tabLst>
            </a:pPr>
            <a:endParaRPr lang="pt-BR" sz="1600" dirty="0">
              <a:effectLst/>
              <a:latin typeface="Century Gothic" panose="020B0502020202020204" pitchFamily="34" charset="0"/>
              <a:ea typeface="Times New Roman" panose="02020603050405020304" pitchFamily="18" charset="0"/>
            </a:endParaRPr>
          </a:p>
          <a:p>
            <a:endParaRPr lang="pt-BR" sz="1600" dirty="0">
              <a:latin typeface="Century Gothic" panose="020B0502020202020204" pitchFamily="34" charset="0"/>
            </a:endParaRPr>
          </a:p>
        </p:txBody>
      </p:sp>
      <p:pic>
        <p:nvPicPr>
          <p:cNvPr id="7" name="Imagem 6">
            <a:extLst>
              <a:ext uri="{FF2B5EF4-FFF2-40B4-BE49-F238E27FC236}">
                <a16:creationId xmlns:a16="http://schemas.microsoft.com/office/drawing/2014/main" id="{59BBEC26-6B38-487E-A930-643437379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98549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AAEF558-E95B-4223-8870-C6EFBFC6BD6D}"/>
              </a:ext>
            </a:extLst>
          </p:cNvPr>
          <p:cNvSpPr>
            <a:spLocks noGrp="1"/>
          </p:cNvSpPr>
          <p:nvPr>
            <p:ph type="ftr" sz="quarter" idx="11"/>
          </p:nvPr>
        </p:nvSpPr>
        <p:spPr/>
        <p:txBody>
          <a:bodyPr/>
          <a:lstStyle/>
          <a:p>
            <a:r>
              <a:rPr lang="pt-BR"/>
              <a:t>MAC COATINGS</a:t>
            </a:r>
          </a:p>
        </p:txBody>
      </p:sp>
      <p:sp>
        <p:nvSpPr>
          <p:cNvPr id="6" name="Retângulo 5">
            <a:extLst>
              <a:ext uri="{FF2B5EF4-FFF2-40B4-BE49-F238E27FC236}">
                <a16:creationId xmlns:a16="http://schemas.microsoft.com/office/drawing/2014/main" id="{490F2A2A-BCDC-46F9-8B76-DE02F4767072}"/>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7" name="CaixaDeTexto 6">
            <a:extLst>
              <a:ext uri="{FF2B5EF4-FFF2-40B4-BE49-F238E27FC236}">
                <a16:creationId xmlns:a16="http://schemas.microsoft.com/office/drawing/2014/main" id="{D3F279E2-518A-4682-B321-43E709F11AB2}"/>
              </a:ext>
            </a:extLst>
          </p:cNvPr>
          <p:cNvSpPr txBox="1"/>
          <p:nvPr/>
        </p:nvSpPr>
        <p:spPr>
          <a:xfrm>
            <a:off x="323170" y="1952178"/>
            <a:ext cx="6301387" cy="5509200"/>
          </a:xfrm>
          <a:prstGeom prst="rect">
            <a:avLst/>
          </a:prstGeom>
          <a:noFill/>
        </p:spPr>
        <p:txBody>
          <a:bodyPr wrap="square" rtlCol="0">
            <a:spAutoFit/>
          </a:bodyPr>
          <a:lstStyle/>
          <a:p>
            <a:pPr lvl="0">
              <a:tabLst>
                <a:tab pos="457200" algn="l"/>
              </a:tabLst>
            </a:pPr>
            <a:r>
              <a:rPr lang="en-US" sz="1600" b="1" dirty="0">
                <a:effectLst/>
                <a:latin typeface="Century Gothic" panose="020B0502020202020204" pitchFamily="34" charset="0"/>
                <a:ea typeface="Times New Roman" panose="02020603050405020304" pitchFamily="18" charset="0"/>
              </a:rPr>
              <a:t>PRODUTO: </a:t>
            </a:r>
            <a:r>
              <a:rPr lang="en-US" sz="1600" dirty="0" err="1">
                <a:effectLst/>
                <a:latin typeface="Century Gothic" panose="020B0502020202020204" pitchFamily="34" charset="0"/>
                <a:ea typeface="Times New Roman" panose="02020603050405020304" pitchFamily="18" charset="0"/>
              </a:rPr>
              <a:t>Cataliszador</a:t>
            </a:r>
            <a:r>
              <a:rPr lang="en-US" sz="1600" dirty="0">
                <a:effectLst/>
                <a:latin typeface="Century Gothic" panose="020B0502020202020204" pitchFamily="34" charset="0"/>
                <a:ea typeface="Times New Roman" panose="02020603050405020304" pitchFamily="18" charset="0"/>
              </a:rPr>
              <a:t> PU – CPU 4800</a:t>
            </a:r>
            <a:endParaRPr lang="pt-BR" sz="1600" dirty="0">
              <a:effectLst/>
              <a:latin typeface="Century Gothic" panose="020B0502020202020204" pitchFamily="34" charset="0"/>
              <a:ea typeface="Times New Roman" panose="02020603050405020304" pitchFamily="18" charset="0"/>
            </a:endParaRPr>
          </a:p>
          <a:p>
            <a:pPr marL="228600"/>
            <a:r>
              <a:rPr lang="en-US"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Produto poliuretano reativo. É o componente que ao ser adicionado ao produto principal, inicia a reação de polimerização, fazendo com que o produto aplicado obtenha o tempo de secagem, brilho ou lixamento adequados.</a:t>
            </a:r>
          </a:p>
          <a:p>
            <a:r>
              <a:rPr lang="en-US"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 constituído por resinas poliuretanas, convenientemente diluídas em ésteres e Hidrocarbonetos aromáticos.</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APLICAÇÃO:</a:t>
            </a:r>
            <a:r>
              <a:rPr lang="pt-BR" sz="1600" dirty="0">
                <a:effectLst/>
                <a:latin typeface="Century Gothic" panose="020B0502020202020204" pitchFamily="34" charset="0"/>
                <a:ea typeface="Times New Roman" panose="02020603050405020304" pitchFamily="18" charset="0"/>
              </a:rPr>
              <a:t> deve ser misturado ao produto principal, conforme indicado no boletim técnico do mesmo. </a:t>
            </a:r>
            <a:r>
              <a:rPr lang="pt-BR" sz="1600" b="1" i="1" dirty="0">
                <a:effectLst/>
                <a:latin typeface="Century Gothic" panose="020B0502020202020204" pitchFamily="34" charset="0"/>
                <a:ea typeface="Times New Roman" panose="02020603050405020304" pitchFamily="18" charset="0"/>
              </a:rPr>
              <a:t>Cuidado</a:t>
            </a:r>
            <a:r>
              <a:rPr lang="pt-BR" sz="1600" i="1" dirty="0">
                <a:effectLst/>
                <a:latin typeface="Century Gothic" panose="020B0502020202020204" pitchFamily="34" charset="0"/>
                <a:ea typeface="Times New Roman" panose="02020603050405020304" pitchFamily="18" charset="0"/>
              </a:rPr>
              <a:t>,</a:t>
            </a:r>
            <a:r>
              <a:rPr lang="pt-BR" sz="1600" b="1"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Times New Roman" panose="02020603050405020304" pitchFamily="18" charset="0"/>
              </a:rPr>
              <a:t>por se tratar de produto altamente reativo, fechar muito bem a embalagem após o manuseio, para evitar contato a com umidade do ar e </a:t>
            </a:r>
            <a:r>
              <a:rPr lang="pt-BR" sz="1600" dirty="0" err="1">
                <a:effectLst/>
                <a:latin typeface="Century Gothic" panose="020B0502020202020204" pitchFamily="34" charset="0"/>
                <a:ea typeface="Times New Roman" panose="02020603050405020304" pitchFamily="18" charset="0"/>
              </a:rPr>
              <a:t>conseqüente</a:t>
            </a:r>
            <a:r>
              <a:rPr lang="pt-BR" sz="1600" dirty="0">
                <a:effectLst/>
                <a:latin typeface="Century Gothic" panose="020B0502020202020204" pitchFamily="34" charset="0"/>
                <a:ea typeface="Times New Roman" panose="02020603050405020304" pitchFamily="18" charset="0"/>
              </a:rPr>
              <a:t> </a:t>
            </a:r>
            <a:r>
              <a:rPr lang="pt-BR" sz="1600" dirty="0" err="1">
                <a:effectLst/>
                <a:latin typeface="Century Gothic" panose="020B0502020202020204" pitchFamily="34" charset="0"/>
                <a:ea typeface="Times New Roman" panose="02020603050405020304" pitchFamily="18" charset="0"/>
              </a:rPr>
              <a:t>auto-polimerização</a:t>
            </a:r>
            <a:r>
              <a:rPr lang="pt-BR" sz="1600" dirty="0">
                <a:effectLst/>
                <a:latin typeface="Century Gothic" panose="020B0502020202020204" pitchFamily="34" charset="0"/>
                <a:ea typeface="Times New Roman" panose="02020603050405020304" pitchFamily="18" charset="0"/>
              </a:rPr>
              <a:t> ou </a:t>
            </a:r>
            <a:r>
              <a:rPr lang="pt-BR" sz="1600" dirty="0" err="1">
                <a:effectLst/>
                <a:latin typeface="Century Gothic" panose="020B0502020202020204" pitchFamily="34" charset="0"/>
                <a:ea typeface="Times New Roman" panose="02020603050405020304" pitchFamily="18" charset="0"/>
              </a:rPr>
              <a:t>gelatinização</a:t>
            </a:r>
            <a:r>
              <a:rPr lang="pt-BR" sz="1600" dirty="0">
                <a:effectLst/>
                <a:latin typeface="Century Gothic" panose="020B0502020202020204" pitchFamily="34" charset="0"/>
                <a:ea typeface="Times New Roman" panose="02020603050405020304" pitchFamily="18" charset="0"/>
              </a:rPr>
              <a:t> do produto. Não utilize o catalisador se o mesmo apresentar aspecto leitoso ou viscoso.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a:p>
            <a:endParaRPr lang="pt-BR" sz="1600" dirty="0">
              <a:effectLst/>
              <a:latin typeface="Century Gothic" panose="020B0502020202020204" pitchFamily="34" charset="0"/>
              <a:ea typeface="Times New Roman" panose="02020603050405020304" pitchFamily="18" charset="0"/>
            </a:endParaRPr>
          </a:p>
        </p:txBody>
      </p:sp>
      <p:grpSp>
        <p:nvGrpSpPr>
          <p:cNvPr id="2" name="Group 8">
            <a:extLst>
              <a:ext uri="{FF2B5EF4-FFF2-40B4-BE49-F238E27FC236}">
                <a16:creationId xmlns:a16="http://schemas.microsoft.com/office/drawing/2014/main" id="{8FF17091-AC32-4B34-B9D0-E90483ACD5A4}"/>
              </a:ext>
            </a:extLst>
          </p:cNvPr>
          <p:cNvGrpSpPr>
            <a:grpSpLocks/>
          </p:cNvGrpSpPr>
          <p:nvPr/>
        </p:nvGrpSpPr>
        <p:grpSpPr bwMode="auto">
          <a:xfrm>
            <a:off x="1524000" y="7292688"/>
            <a:ext cx="1905000" cy="2057400"/>
            <a:chOff x="3207" y="11007"/>
            <a:chExt cx="6000" cy="3240"/>
          </a:xfrm>
        </p:grpSpPr>
        <p:sp>
          <p:nvSpPr>
            <p:cNvPr id="3" name="Rectangle 14">
              <a:extLst>
                <a:ext uri="{FF2B5EF4-FFF2-40B4-BE49-F238E27FC236}">
                  <a16:creationId xmlns:a16="http://schemas.microsoft.com/office/drawing/2014/main" id="{69A66AB2-E2E5-421D-BEF9-921604BF3408}"/>
                </a:ext>
              </a:extLst>
            </p:cNvPr>
            <p:cNvSpPr>
              <a:spLocks noChangeArrowheads="1"/>
            </p:cNvSpPr>
            <p:nvPr/>
          </p:nvSpPr>
          <p:spPr bwMode="auto">
            <a:xfrm>
              <a:off x="3207" y="110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8" name="Rectangle 13">
              <a:extLst>
                <a:ext uri="{FF2B5EF4-FFF2-40B4-BE49-F238E27FC236}">
                  <a16:creationId xmlns:a16="http://schemas.microsoft.com/office/drawing/2014/main" id="{3FD30F9E-D05C-40D3-AEDE-340C61795BC0}"/>
                </a:ext>
              </a:extLst>
            </p:cNvPr>
            <p:cNvSpPr>
              <a:spLocks noChangeArrowheads="1"/>
            </p:cNvSpPr>
            <p:nvPr/>
          </p:nvSpPr>
          <p:spPr bwMode="auto">
            <a:xfrm>
              <a:off x="3207" y="1154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SÓLIDOS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9" name="Rectangle 12">
              <a:extLst>
                <a:ext uri="{FF2B5EF4-FFF2-40B4-BE49-F238E27FC236}">
                  <a16:creationId xmlns:a16="http://schemas.microsoft.com/office/drawing/2014/main" id="{FE9941F2-61FF-4705-A26F-74016A8D0644}"/>
                </a:ext>
              </a:extLst>
            </p:cNvPr>
            <p:cNvSpPr>
              <a:spLocks noChangeArrowheads="1"/>
            </p:cNvSpPr>
            <p:nvPr/>
          </p:nvSpPr>
          <p:spPr bwMode="auto">
            <a:xfrm>
              <a:off x="3207" y="1208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PONTO DE FULGOR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42761961-AAC2-433D-9CE7-CD618E278509}"/>
                </a:ext>
              </a:extLst>
            </p:cNvPr>
            <p:cNvSpPr>
              <a:spLocks noChangeArrowheads="1"/>
            </p:cNvSpPr>
            <p:nvPr/>
          </p:nvSpPr>
          <p:spPr bwMode="auto">
            <a:xfrm>
              <a:off x="3207" y="1262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E73E238-534C-438B-926B-A714FFDA1EAB}"/>
                </a:ext>
              </a:extLst>
            </p:cNvPr>
            <p:cNvSpPr>
              <a:spLocks noChangeArrowheads="1"/>
            </p:cNvSpPr>
            <p:nvPr/>
          </p:nvSpPr>
          <p:spPr bwMode="auto">
            <a:xfrm>
              <a:off x="3207" y="1316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4B98F475-D66A-4C00-BAA2-176C60CE6BEB}"/>
                </a:ext>
              </a:extLst>
            </p:cNvPr>
            <p:cNvSpPr>
              <a:spLocks noChangeArrowheads="1"/>
            </p:cNvSpPr>
            <p:nvPr/>
          </p:nvSpPr>
          <p:spPr bwMode="auto">
            <a:xfrm>
              <a:off x="3207" y="137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VISCOSIDADE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grpSp>
        <p:nvGrpSpPr>
          <p:cNvPr id="13" name="Group 1">
            <a:extLst>
              <a:ext uri="{FF2B5EF4-FFF2-40B4-BE49-F238E27FC236}">
                <a16:creationId xmlns:a16="http://schemas.microsoft.com/office/drawing/2014/main" id="{1BE716AD-8B15-48F4-A259-51B22E7C97F4}"/>
              </a:ext>
            </a:extLst>
          </p:cNvPr>
          <p:cNvGrpSpPr>
            <a:grpSpLocks/>
          </p:cNvGrpSpPr>
          <p:nvPr/>
        </p:nvGrpSpPr>
        <p:grpSpPr bwMode="auto">
          <a:xfrm>
            <a:off x="3429000" y="7292688"/>
            <a:ext cx="1905000" cy="2057400"/>
            <a:chOff x="3207" y="11007"/>
            <a:chExt cx="6000" cy="3240"/>
          </a:xfrm>
        </p:grpSpPr>
        <p:sp>
          <p:nvSpPr>
            <p:cNvPr id="14" name="Rectangle 7">
              <a:extLst>
                <a:ext uri="{FF2B5EF4-FFF2-40B4-BE49-F238E27FC236}">
                  <a16:creationId xmlns:a16="http://schemas.microsoft.com/office/drawing/2014/main" id="{10D148A1-D47E-4A8B-B701-EB116BF1DFCF}"/>
                </a:ext>
              </a:extLst>
            </p:cNvPr>
            <p:cNvSpPr>
              <a:spLocks noChangeArrowheads="1"/>
            </p:cNvSpPr>
            <p:nvPr/>
          </p:nvSpPr>
          <p:spPr bwMode="auto">
            <a:xfrm>
              <a:off x="3207" y="110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0,970 ± 0,010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ctangle 6">
              <a:extLst>
                <a:ext uri="{FF2B5EF4-FFF2-40B4-BE49-F238E27FC236}">
                  <a16:creationId xmlns:a16="http://schemas.microsoft.com/office/drawing/2014/main" id="{7E7143C4-A780-475F-8537-29AC4EC5DB72}"/>
                </a:ext>
              </a:extLst>
            </p:cNvPr>
            <p:cNvSpPr>
              <a:spLocks noChangeArrowheads="1"/>
            </p:cNvSpPr>
            <p:nvPr/>
          </p:nvSpPr>
          <p:spPr bwMode="auto">
            <a:xfrm>
              <a:off x="3207" y="1154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18 ± 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5">
              <a:extLst>
                <a:ext uri="{FF2B5EF4-FFF2-40B4-BE49-F238E27FC236}">
                  <a16:creationId xmlns:a16="http://schemas.microsoft.com/office/drawing/2014/main" id="{F4280418-1B20-40FE-BFA3-4A8E697592B8}"/>
                </a:ext>
              </a:extLst>
            </p:cNvPr>
            <p:cNvSpPr>
              <a:spLocks noChangeArrowheads="1"/>
            </p:cNvSpPr>
            <p:nvPr/>
          </p:nvSpPr>
          <p:spPr bwMode="auto">
            <a:xfrm>
              <a:off x="3207" y="1208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7" name="Rectangle 4">
              <a:extLst>
                <a:ext uri="{FF2B5EF4-FFF2-40B4-BE49-F238E27FC236}">
                  <a16:creationId xmlns:a16="http://schemas.microsoft.com/office/drawing/2014/main" id="{EA0D9A5F-CEB8-4522-AED2-44E2DE55EA08}"/>
                </a:ext>
              </a:extLst>
            </p:cNvPr>
            <p:cNvSpPr>
              <a:spLocks noChangeArrowheads="1"/>
            </p:cNvSpPr>
            <p:nvPr/>
          </p:nvSpPr>
          <p:spPr bwMode="auto">
            <a:xfrm>
              <a:off x="3207" y="1262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Incolor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58892D86-E237-42F9-AD0C-E075BA449DC2}"/>
                </a:ext>
              </a:extLst>
            </p:cNvPr>
            <p:cNvSpPr>
              <a:spLocks noChangeArrowheads="1"/>
            </p:cNvSpPr>
            <p:nvPr/>
          </p:nvSpPr>
          <p:spPr bwMode="auto">
            <a:xfrm>
              <a:off x="3207" y="1316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Característico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9" name="Rectangle 2">
              <a:extLst>
                <a:ext uri="{FF2B5EF4-FFF2-40B4-BE49-F238E27FC236}">
                  <a16:creationId xmlns:a16="http://schemas.microsoft.com/office/drawing/2014/main" id="{1C4DD248-9533-4EC0-AF4A-578EA5EE633D}"/>
                </a:ext>
              </a:extLst>
            </p:cNvPr>
            <p:cNvSpPr>
              <a:spLocks noChangeArrowheads="1"/>
            </p:cNvSpPr>
            <p:nvPr/>
          </p:nvSpPr>
          <p:spPr bwMode="auto">
            <a:xfrm>
              <a:off x="3207" y="137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11 ± 1” CF4 a 20C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sp>
        <p:nvSpPr>
          <p:cNvPr id="20" name="Rectangle 15">
            <a:extLst>
              <a:ext uri="{FF2B5EF4-FFF2-40B4-BE49-F238E27FC236}">
                <a16:creationId xmlns:a16="http://schemas.microsoft.com/office/drawing/2014/main" id="{CAB9A0F3-4C55-4B75-8320-64B6E45A0A85}"/>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28">
            <a:extLst>
              <a:ext uri="{FF2B5EF4-FFF2-40B4-BE49-F238E27FC236}">
                <a16:creationId xmlns:a16="http://schemas.microsoft.com/office/drawing/2014/main" id="{F0ED4047-E269-43B6-A56A-954BD9D1BDE3}"/>
              </a:ext>
            </a:extLst>
          </p:cNvPr>
          <p:cNvSpPr>
            <a:spLocks noChangeArrowheads="1"/>
          </p:cNvSpPr>
          <p:nvPr/>
        </p:nvSpPr>
        <p:spPr bwMode="auto">
          <a:xfrm>
            <a:off x="2286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2" name="Imagem 21">
            <a:extLst>
              <a:ext uri="{FF2B5EF4-FFF2-40B4-BE49-F238E27FC236}">
                <a16:creationId xmlns:a16="http://schemas.microsoft.com/office/drawing/2014/main" id="{38BF3313-DF87-4F04-B308-9A4C362E3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414712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3EC363D7-1BCE-4680-9E59-319DA33DCB5B}"/>
              </a:ext>
            </a:extLst>
          </p:cNvPr>
          <p:cNvSpPr>
            <a:spLocks noGrp="1"/>
          </p:cNvSpPr>
          <p:nvPr>
            <p:ph type="ftr" sz="quarter" idx="11"/>
          </p:nvPr>
        </p:nvSpPr>
        <p:spPr/>
        <p:txBody>
          <a:bodyPr/>
          <a:lstStyle/>
          <a:p>
            <a:r>
              <a:rPr lang="pt-BR"/>
              <a:t>MAC COATINGS</a:t>
            </a:r>
          </a:p>
        </p:txBody>
      </p:sp>
      <p:sp>
        <p:nvSpPr>
          <p:cNvPr id="6" name="CaixaDeTexto 5">
            <a:extLst>
              <a:ext uri="{FF2B5EF4-FFF2-40B4-BE49-F238E27FC236}">
                <a16:creationId xmlns:a16="http://schemas.microsoft.com/office/drawing/2014/main" id="{7F172808-A16C-4D64-8438-57731C9A60C7}"/>
              </a:ext>
            </a:extLst>
          </p:cNvPr>
          <p:cNvSpPr txBox="1"/>
          <p:nvPr/>
        </p:nvSpPr>
        <p:spPr>
          <a:xfrm>
            <a:off x="554635" y="1334125"/>
            <a:ext cx="6100997" cy="4278094"/>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6 meses após a data de fabricação.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para maiores informações, entrar em contato com o nosso departamento técnico pelo telefone (54) 3282-6660.</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RESPONSAVEL:</a:t>
            </a:r>
            <a:r>
              <a:rPr lang="pt-BR" sz="1600" dirty="0">
                <a:effectLst/>
                <a:latin typeface="Century Gothic" panose="020B0502020202020204" pitchFamily="34" charset="0"/>
                <a:ea typeface="Times New Roman" panose="02020603050405020304" pitchFamily="18" charset="0"/>
              </a:rPr>
              <a:t> Laboratório de desenvolvimento.</a:t>
            </a:r>
          </a:p>
          <a:p>
            <a:endParaRPr lang="pt-BR" sz="1600" dirty="0">
              <a:latin typeface="Century Gothic" panose="020B0502020202020204" pitchFamily="34" charset="0"/>
            </a:endParaRPr>
          </a:p>
        </p:txBody>
      </p:sp>
      <p:pic>
        <p:nvPicPr>
          <p:cNvPr id="7" name="Imagem 6">
            <a:extLst>
              <a:ext uri="{FF2B5EF4-FFF2-40B4-BE49-F238E27FC236}">
                <a16:creationId xmlns:a16="http://schemas.microsoft.com/office/drawing/2014/main" id="{FFABE4E3-B3B4-4B5C-8826-FBB265AF0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358294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AAEF558-E95B-4223-8870-C6EFBFC6BD6D}"/>
              </a:ext>
            </a:extLst>
          </p:cNvPr>
          <p:cNvSpPr>
            <a:spLocks noGrp="1"/>
          </p:cNvSpPr>
          <p:nvPr>
            <p:ph type="ftr" sz="quarter" idx="11"/>
          </p:nvPr>
        </p:nvSpPr>
        <p:spPr/>
        <p:txBody>
          <a:bodyPr/>
          <a:lstStyle/>
          <a:p>
            <a:r>
              <a:rPr lang="pt-BR"/>
              <a:t>MAC COATINGS</a:t>
            </a:r>
          </a:p>
        </p:txBody>
      </p:sp>
      <p:sp>
        <p:nvSpPr>
          <p:cNvPr id="6" name="Retângulo 5">
            <a:extLst>
              <a:ext uri="{FF2B5EF4-FFF2-40B4-BE49-F238E27FC236}">
                <a16:creationId xmlns:a16="http://schemas.microsoft.com/office/drawing/2014/main" id="{490F2A2A-BCDC-46F9-8B76-DE02F4767072}"/>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7" name="CaixaDeTexto 6">
            <a:extLst>
              <a:ext uri="{FF2B5EF4-FFF2-40B4-BE49-F238E27FC236}">
                <a16:creationId xmlns:a16="http://schemas.microsoft.com/office/drawing/2014/main" id="{D3F279E2-518A-4682-B321-43E709F11AB2}"/>
              </a:ext>
            </a:extLst>
          </p:cNvPr>
          <p:cNvSpPr txBox="1"/>
          <p:nvPr/>
        </p:nvSpPr>
        <p:spPr>
          <a:xfrm>
            <a:off x="323170" y="1952178"/>
            <a:ext cx="6301387" cy="5232202"/>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a:t>
            </a:r>
            <a:r>
              <a:rPr lang="pt-BR" sz="1600" dirty="0">
                <a:effectLst/>
                <a:latin typeface="Century Gothic" panose="020B0502020202020204" pitchFamily="34" charset="0"/>
                <a:ea typeface="Times New Roman" panose="02020603050405020304" pitchFamily="18" charset="0"/>
              </a:rPr>
              <a:t>Catalisador PU Alifático – CPU 4820</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Produto poliuretano reativo. É o componente que ao ser adicionado ao produto principal, inicia a reação de polimerização, fazendo com que o produto aplicado obtenha o tempo de secagem, brilho ou lixamento adequados.</a:t>
            </a:r>
          </a:p>
          <a:p>
            <a:r>
              <a:rPr lang="en-US"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Produto constituído por resinas poliuretanas, convenientemente diluídas em ésteres e Hidrocarbonetos.</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APLICAÇÃO:</a:t>
            </a:r>
            <a:r>
              <a:rPr lang="pt-BR" sz="1600" dirty="0">
                <a:effectLst/>
                <a:latin typeface="Century Gothic" panose="020B0502020202020204" pitchFamily="34" charset="0"/>
                <a:ea typeface="Times New Roman" panose="02020603050405020304" pitchFamily="18" charset="0"/>
              </a:rPr>
              <a:t> deve ser misturado ao produto principal, conforme indicado no boletim técnico do mesmo. </a:t>
            </a:r>
            <a:r>
              <a:rPr lang="pt-BR" sz="1600" b="1" i="1" dirty="0">
                <a:effectLst/>
                <a:latin typeface="Century Gothic" panose="020B0502020202020204" pitchFamily="34" charset="0"/>
                <a:ea typeface="Times New Roman" panose="02020603050405020304" pitchFamily="18" charset="0"/>
              </a:rPr>
              <a:t>Cuidado</a:t>
            </a:r>
            <a:r>
              <a:rPr lang="pt-BR" sz="1600" i="1" dirty="0">
                <a:effectLst/>
                <a:latin typeface="Century Gothic" panose="020B0502020202020204" pitchFamily="34" charset="0"/>
                <a:ea typeface="Times New Roman" panose="02020603050405020304" pitchFamily="18" charset="0"/>
              </a:rPr>
              <a:t>,</a:t>
            </a:r>
            <a:r>
              <a:rPr lang="pt-BR" sz="1600" b="1"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Times New Roman" panose="02020603050405020304" pitchFamily="18" charset="0"/>
              </a:rPr>
              <a:t>por se tratar de produto altamente reativo, fechar muito bem a embalagem após o manuseio, para evitar contato a com umidade do ar e </a:t>
            </a:r>
            <a:r>
              <a:rPr lang="pt-BR" sz="1600" dirty="0" err="1">
                <a:effectLst/>
                <a:latin typeface="Century Gothic" panose="020B0502020202020204" pitchFamily="34" charset="0"/>
                <a:ea typeface="Times New Roman" panose="02020603050405020304" pitchFamily="18" charset="0"/>
              </a:rPr>
              <a:t>conseqüente</a:t>
            </a:r>
            <a:r>
              <a:rPr lang="pt-BR" sz="1600" dirty="0">
                <a:effectLst/>
                <a:latin typeface="Century Gothic" panose="020B0502020202020204" pitchFamily="34" charset="0"/>
                <a:ea typeface="Times New Roman" panose="02020603050405020304" pitchFamily="18" charset="0"/>
              </a:rPr>
              <a:t> </a:t>
            </a:r>
            <a:r>
              <a:rPr lang="pt-BR" sz="1600" dirty="0" err="1">
                <a:effectLst/>
                <a:latin typeface="Century Gothic" panose="020B0502020202020204" pitchFamily="34" charset="0"/>
                <a:ea typeface="Times New Roman" panose="02020603050405020304" pitchFamily="18" charset="0"/>
              </a:rPr>
              <a:t>auto-polimerização</a:t>
            </a:r>
            <a:r>
              <a:rPr lang="pt-BR" sz="1600" dirty="0">
                <a:effectLst/>
                <a:latin typeface="Century Gothic" panose="020B0502020202020204" pitchFamily="34" charset="0"/>
                <a:ea typeface="Times New Roman" panose="02020603050405020304" pitchFamily="18" charset="0"/>
              </a:rPr>
              <a:t> ou </a:t>
            </a:r>
            <a:r>
              <a:rPr lang="pt-BR" sz="1600" dirty="0" err="1">
                <a:effectLst/>
                <a:latin typeface="Century Gothic" panose="020B0502020202020204" pitchFamily="34" charset="0"/>
                <a:ea typeface="Times New Roman" panose="02020603050405020304" pitchFamily="18" charset="0"/>
              </a:rPr>
              <a:t>gelatinização</a:t>
            </a:r>
            <a:r>
              <a:rPr lang="pt-BR" sz="1600" dirty="0">
                <a:effectLst/>
                <a:latin typeface="Century Gothic" panose="020B0502020202020204" pitchFamily="34" charset="0"/>
                <a:ea typeface="Times New Roman" panose="02020603050405020304" pitchFamily="18" charset="0"/>
              </a:rPr>
              <a:t> do produto. Não utilize o catalisador se o mesmo apresentar aspecto leitoso ou viscoso.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a:p>
            <a:endParaRPr lang="pt-BR" sz="1400" dirty="0">
              <a:effectLst/>
              <a:latin typeface="Century Gothic" panose="020B0502020202020204" pitchFamily="34" charset="0"/>
              <a:ea typeface="Times New Roman" panose="02020603050405020304" pitchFamily="18" charset="0"/>
            </a:endParaRPr>
          </a:p>
        </p:txBody>
      </p:sp>
      <p:sp>
        <p:nvSpPr>
          <p:cNvPr id="20" name="Rectangle 15">
            <a:extLst>
              <a:ext uri="{FF2B5EF4-FFF2-40B4-BE49-F238E27FC236}">
                <a16:creationId xmlns:a16="http://schemas.microsoft.com/office/drawing/2014/main" id="{CAB9A0F3-4C55-4B75-8320-64B6E45A0A85}"/>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28">
            <a:extLst>
              <a:ext uri="{FF2B5EF4-FFF2-40B4-BE49-F238E27FC236}">
                <a16:creationId xmlns:a16="http://schemas.microsoft.com/office/drawing/2014/main" id="{F0ED4047-E269-43B6-A56A-954BD9D1BDE3}"/>
              </a:ext>
            </a:extLst>
          </p:cNvPr>
          <p:cNvSpPr>
            <a:spLocks noChangeArrowheads="1"/>
          </p:cNvSpPr>
          <p:nvPr/>
        </p:nvSpPr>
        <p:spPr bwMode="auto">
          <a:xfrm>
            <a:off x="2286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22" name="Group 8">
            <a:extLst>
              <a:ext uri="{FF2B5EF4-FFF2-40B4-BE49-F238E27FC236}">
                <a16:creationId xmlns:a16="http://schemas.microsoft.com/office/drawing/2014/main" id="{12F93B66-990F-4058-83BE-E614B9191CC1}"/>
              </a:ext>
            </a:extLst>
          </p:cNvPr>
          <p:cNvGrpSpPr>
            <a:grpSpLocks/>
          </p:cNvGrpSpPr>
          <p:nvPr/>
        </p:nvGrpSpPr>
        <p:grpSpPr bwMode="auto">
          <a:xfrm>
            <a:off x="1524000" y="7146694"/>
            <a:ext cx="1905000" cy="2057400"/>
            <a:chOff x="3207" y="11007"/>
            <a:chExt cx="6000" cy="3240"/>
          </a:xfrm>
        </p:grpSpPr>
        <p:sp>
          <p:nvSpPr>
            <p:cNvPr id="23" name="Rectangle 14">
              <a:extLst>
                <a:ext uri="{FF2B5EF4-FFF2-40B4-BE49-F238E27FC236}">
                  <a16:creationId xmlns:a16="http://schemas.microsoft.com/office/drawing/2014/main" id="{6C6E155D-4DE9-4BF0-B149-AA2112FC1509}"/>
                </a:ext>
              </a:extLst>
            </p:cNvPr>
            <p:cNvSpPr>
              <a:spLocks noChangeArrowheads="1"/>
            </p:cNvSpPr>
            <p:nvPr/>
          </p:nvSpPr>
          <p:spPr bwMode="auto">
            <a:xfrm>
              <a:off x="3207" y="110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D81E787-4924-4739-852E-0D02F30D2FB8}"/>
                </a:ext>
              </a:extLst>
            </p:cNvPr>
            <p:cNvSpPr>
              <a:spLocks noChangeArrowheads="1"/>
            </p:cNvSpPr>
            <p:nvPr/>
          </p:nvSpPr>
          <p:spPr bwMode="auto">
            <a:xfrm>
              <a:off x="3207" y="1154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SÓLIDOS</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5" name="Rectangle 12">
              <a:extLst>
                <a:ext uri="{FF2B5EF4-FFF2-40B4-BE49-F238E27FC236}">
                  <a16:creationId xmlns:a16="http://schemas.microsoft.com/office/drawing/2014/main" id="{9DE33ED7-421F-46E7-8793-9F936FC6B2A7}"/>
                </a:ext>
              </a:extLst>
            </p:cNvPr>
            <p:cNvSpPr>
              <a:spLocks noChangeArrowheads="1"/>
            </p:cNvSpPr>
            <p:nvPr/>
          </p:nvSpPr>
          <p:spPr bwMode="auto">
            <a:xfrm>
              <a:off x="3207" y="1208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PONTO DE FULGOR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6" name="Rectangle 11">
              <a:extLst>
                <a:ext uri="{FF2B5EF4-FFF2-40B4-BE49-F238E27FC236}">
                  <a16:creationId xmlns:a16="http://schemas.microsoft.com/office/drawing/2014/main" id="{A67095D8-CCBB-4CEB-9A4C-73D49D745AF8}"/>
                </a:ext>
              </a:extLst>
            </p:cNvPr>
            <p:cNvSpPr>
              <a:spLocks noChangeArrowheads="1"/>
            </p:cNvSpPr>
            <p:nvPr/>
          </p:nvSpPr>
          <p:spPr bwMode="auto">
            <a:xfrm>
              <a:off x="3207" y="1262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7" name="Rectangle 10">
              <a:extLst>
                <a:ext uri="{FF2B5EF4-FFF2-40B4-BE49-F238E27FC236}">
                  <a16:creationId xmlns:a16="http://schemas.microsoft.com/office/drawing/2014/main" id="{A8DFC4CA-1400-440C-AA9F-EB4CDE2EBAF5}"/>
                </a:ext>
              </a:extLst>
            </p:cNvPr>
            <p:cNvSpPr>
              <a:spLocks noChangeArrowheads="1"/>
            </p:cNvSpPr>
            <p:nvPr/>
          </p:nvSpPr>
          <p:spPr bwMode="auto">
            <a:xfrm>
              <a:off x="3207" y="1316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8" name="Rectangle 9">
              <a:extLst>
                <a:ext uri="{FF2B5EF4-FFF2-40B4-BE49-F238E27FC236}">
                  <a16:creationId xmlns:a16="http://schemas.microsoft.com/office/drawing/2014/main" id="{E0660133-3576-4A0F-8DA5-56AAFCEE635C}"/>
                </a:ext>
              </a:extLst>
            </p:cNvPr>
            <p:cNvSpPr>
              <a:spLocks noChangeArrowheads="1"/>
            </p:cNvSpPr>
            <p:nvPr/>
          </p:nvSpPr>
          <p:spPr bwMode="auto">
            <a:xfrm>
              <a:off x="3207" y="137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VISCOSIDADE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grpSp>
        <p:nvGrpSpPr>
          <p:cNvPr id="29" name="Group 1">
            <a:extLst>
              <a:ext uri="{FF2B5EF4-FFF2-40B4-BE49-F238E27FC236}">
                <a16:creationId xmlns:a16="http://schemas.microsoft.com/office/drawing/2014/main" id="{7EFD6410-309A-4184-A16F-34A6A4F6832F}"/>
              </a:ext>
            </a:extLst>
          </p:cNvPr>
          <p:cNvGrpSpPr>
            <a:grpSpLocks/>
          </p:cNvGrpSpPr>
          <p:nvPr/>
        </p:nvGrpSpPr>
        <p:grpSpPr bwMode="auto">
          <a:xfrm>
            <a:off x="3429000" y="7146694"/>
            <a:ext cx="1905000" cy="2057400"/>
            <a:chOff x="3207" y="11007"/>
            <a:chExt cx="6000" cy="3240"/>
          </a:xfrm>
        </p:grpSpPr>
        <p:sp>
          <p:nvSpPr>
            <p:cNvPr id="30" name="Rectangle 7">
              <a:extLst>
                <a:ext uri="{FF2B5EF4-FFF2-40B4-BE49-F238E27FC236}">
                  <a16:creationId xmlns:a16="http://schemas.microsoft.com/office/drawing/2014/main" id="{38E6275F-F710-4A13-84A8-1BF86493600A}"/>
                </a:ext>
              </a:extLst>
            </p:cNvPr>
            <p:cNvSpPr>
              <a:spLocks noChangeArrowheads="1"/>
            </p:cNvSpPr>
            <p:nvPr/>
          </p:nvSpPr>
          <p:spPr bwMode="auto">
            <a:xfrm>
              <a:off x="3207" y="110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0,980 ± 0,010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1" name="Rectangle 6">
              <a:extLst>
                <a:ext uri="{FF2B5EF4-FFF2-40B4-BE49-F238E27FC236}">
                  <a16:creationId xmlns:a16="http://schemas.microsoft.com/office/drawing/2014/main" id="{44715B0E-FAB7-401C-9D69-D481B0F35BAE}"/>
                </a:ext>
              </a:extLst>
            </p:cNvPr>
            <p:cNvSpPr>
              <a:spLocks noChangeArrowheads="1"/>
            </p:cNvSpPr>
            <p:nvPr/>
          </p:nvSpPr>
          <p:spPr bwMode="auto">
            <a:xfrm>
              <a:off x="3207" y="1154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19 ± 1%</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2" name="Rectangle 5">
              <a:extLst>
                <a:ext uri="{FF2B5EF4-FFF2-40B4-BE49-F238E27FC236}">
                  <a16:creationId xmlns:a16="http://schemas.microsoft.com/office/drawing/2014/main" id="{BF29DBA4-D419-4790-9B7C-DD2E8D18BA0A}"/>
                </a:ext>
              </a:extLst>
            </p:cNvPr>
            <p:cNvSpPr>
              <a:spLocks noChangeArrowheads="1"/>
            </p:cNvSpPr>
            <p:nvPr/>
          </p:nvSpPr>
          <p:spPr bwMode="auto">
            <a:xfrm>
              <a:off x="3207" y="1208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3" name="Rectangle 4">
              <a:extLst>
                <a:ext uri="{FF2B5EF4-FFF2-40B4-BE49-F238E27FC236}">
                  <a16:creationId xmlns:a16="http://schemas.microsoft.com/office/drawing/2014/main" id="{C0D9D5B9-2836-4D96-AFA3-5B85B8590DA5}"/>
                </a:ext>
              </a:extLst>
            </p:cNvPr>
            <p:cNvSpPr>
              <a:spLocks noChangeArrowheads="1"/>
            </p:cNvSpPr>
            <p:nvPr/>
          </p:nvSpPr>
          <p:spPr bwMode="auto">
            <a:xfrm>
              <a:off x="3207" y="1262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Incolor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4" name="Rectangle 3">
              <a:extLst>
                <a:ext uri="{FF2B5EF4-FFF2-40B4-BE49-F238E27FC236}">
                  <a16:creationId xmlns:a16="http://schemas.microsoft.com/office/drawing/2014/main" id="{4BBF90C3-7026-4670-B351-9EECE89E5416}"/>
                </a:ext>
              </a:extLst>
            </p:cNvPr>
            <p:cNvSpPr>
              <a:spLocks noChangeArrowheads="1"/>
            </p:cNvSpPr>
            <p:nvPr/>
          </p:nvSpPr>
          <p:spPr bwMode="auto">
            <a:xfrm>
              <a:off x="3207" y="1316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Característico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5" name="Rectangle 2">
              <a:extLst>
                <a:ext uri="{FF2B5EF4-FFF2-40B4-BE49-F238E27FC236}">
                  <a16:creationId xmlns:a16="http://schemas.microsoft.com/office/drawing/2014/main" id="{A3DDB702-1A1F-420D-AF3D-8D218EE94488}"/>
                </a:ext>
              </a:extLst>
            </p:cNvPr>
            <p:cNvSpPr>
              <a:spLocks noChangeArrowheads="1"/>
            </p:cNvSpPr>
            <p:nvPr/>
          </p:nvSpPr>
          <p:spPr bwMode="auto">
            <a:xfrm>
              <a:off x="3207" y="13707"/>
              <a:ext cx="6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11 ± 1” CF4 a 20C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sp>
        <p:nvSpPr>
          <p:cNvPr id="36" name="Rectangle 15">
            <a:extLst>
              <a:ext uri="{FF2B5EF4-FFF2-40B4-BE49-F238E27FC236}">
                <a16:creationId xmlns:a16="http://schemas.microsoft.com/office/drawing/2014/main" id="{DBF9A847-937F-4120-974A-5FF2EB974B54}"/>
              </a:ext>
            </a:extLst>
          </p:cNvPr>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1296569-5185-4043-81C9-C3C1D515044A}"/>
              </a:ext>
            </a:extLst>
          </p:cNvPr>
          <p:cNvSpPr>
            <a:spLocks noChangeArrowheads="1"/>
          </p:cNvSpPr>
          <p:nvPr/>
        </p:nvSpPr>
        <p:spPr bwMode="auto">
          <a:xfrm>
            <a:off x="3810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8" name="Imagem 37">
            <a:extLst>
              <a:ext uri="{FF2B5EF4-FFF2-40B4-BE49-F238E27FC236}">
                <a16:creationId xmlns:a16="http://schemas.microsoft.com/office/drawing/2014/main" id="{9F466E1B-0DA8-47DF-B9F0-B34986DB6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26708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D9F1B8E-08AF-4F92-BC8C-289DD91E5099}"/>
              </a:ext>
            </a:extLst>
          </p:cNvPr>
          <p:cNvSpPr>
            <a:spLocks noGrp="1"/>
          </p:cNvSpPr>
          <p:nvPr>
            <p:ph type="ftr" sz="quarter" idx="11"/>
          </p:nvPr>
        </p:nvSpPr>
        <p:spPr/>
        <p:txBody>
          <a:bodyPr/>
          <a:lstStyle/>
          <a:p>
            <a:r>
              <a:rPr lang="pt-BR"/>
              <a:t>MAC COATINGS</a:t>
            </a:r>
          </a:p>
        </p:txBody>
      </p:sp>
      <p:sp>
        <p:nvSpPr>
          <p:cNvPr id="5" name="CaixaDeTexto 4">
            <a:extLst>
              <a:ext uri="{FF2B5EF4-FFF2-40B4-BE49-F238E27FC236}">
                <a16:creationId xmlns:a16="http://schemas.microsoft.com/office/drawing/2014/main" id="{D7B92B4F-56C0-4E16-A277-B92AE03EB8A1}"/>
              </a:ext>
            </a:extLst>
          </p:cNvPr>
          <p:cNvSpPr txBox="1"/>
          <p:nvPr/>
        </p:nvSpPr>
        <p:spPr>
          <a:xfrm>
            <a:off x="368723" y="1319134"/>
            <a:ext cx="6489277" cy="4524315"/>
          </a:xfrm>
          <a:prstGeom prst="rect">
            <a:avLst/>
          </a:prstGeom>
          <a:noFill/>
        </p:spPr>
        <p:txBody>
          <a:bodyPr wrap="non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a:t>
            </a:r>
          </a:p>
          <a:p>
            <a:pPr lvl="0">
              <a:tabLst>
                <a:tab pos="457200" algn="l"/>
              </a:tabLst>
            </a:pPr>
            <a:r>
              <a:rPr lang="pt-BR" sz="1600" dirty="0">
                <a:effectLst/>
                <a:latin typeface="Century Gothic" panose="020B0502020202020204" pitchFamily="34" charset="0"/>
                <a:ea typeface="Times New Roman" panose="02020603050405020304" pitchFamily="18" charset="0"/>
              </a:rPr>
              <a:t>durante a aplicação recomendamos utilizar equipamentos de </a:t>
            </a:r>
          </a:p>
          <a:p>
            <a:pPr lvl="0">
              <a:tabLst>
                <a:tab pos="457200" algn="l"/>
              </a:tabLst>
            </a:pPr>
            <a:r>
              <a:rPr lang="pt-BR" sz="1600" dirty="0">
                <a:effectLst/>
                <a:latin typeface="Century Gothic" panose="020B0502020202020204" pitchFamily="34" charset="0"/>
                <a:ea typeface="Times New Roman" panose="02020603050405020304" pitchFamily="18" charset="0"/>
              </a:rPr>
              <a:t>proteção individual de segurança. Evitar contato com a pele, </a:t>
            </a:r>
          </a:p>
          <a:p>
            <a:pPr lvl="0">
              <a:tabLst>
                <a:tab pos="457200" algn="l"/>
              </a:tabLst>
            </a:pPr>
            <a:r>
              <a:rPr lang="pt-BR" sz="1600" dirty="0">
                <a:effectLst/>
                <a:latin typeface="Century Gothic" panose="020B0502020202020204" pitchFamily="34" charset="0"/>
                <a:ea typeface="Times New Roman" panose="02020603050405020304" pitchFamily="18" charset="0"/>
              </a:rPr>
              <a:t>mucosa e olhos. Não fumar, comer ou beber na área de </a:t>
            </a:r>
          </a:p>
          <a:p>
            <a:pPr lvl="0">
              <a:tabLst>
                <a:tab pos="457200" algn="l"/>
              </a:tabLst>
            </a:pPr>
            <a:r>
              <a:rPr lang="pt-BR" sz="1600" dirty="0">
                <a:effectLst/>
                <a:latin typeface="Century Gothic" panose="020B0502020202020204" pitchFamily="34" charset="0"/>
                <a:ea typeface="Times New Roman" panose="02020603050405020304" pitchFamily="18" charset="0"/>
              </a:rPr>
              <a:t>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a:t>
            </a:r>
          </a:p>
          <a:p>
            <a:pPr lvl="0">
              <a:tabLst>
                <a:tab pos="457200" algn="l"/>
              </a:tabLst>
            </a:pPr>
            <a:r>
              <a:rPr lang="pt-BR" sz="1600" dirty="0">
                <a:effectLst/>
                <a:latin typeface="Century Gothic" panose="020B0502020202020204" pitchFamily="34" charset="0"/>
                <a:ea typeface="Times New Roman" panose="02020603050405020304" pitchFamily="18" charset="0"/>
              </a:rPr>
              <a:t>não ocorram alterações em suas características normais. </a:t>
            </a:r>
          </a:p>
          <a:p>
            <a:pPr lvl="0">
              <a:tabLst>
                <a:tab pos="457200" algn="l"/>
              </a:tabLst>
            </a:pPr>
            <a:r>
              <a:rPr lang="pt-BR" sz="1600" dirty="0">
                <a:effectLst/>
                <a:latin typeface="Century Gothic" panose="020B0502020202020204" pitchFamily="34" charset="0"/>
                <a:ea typeface="Times New Roman" panose="02020603050405020304" pitchFamily="18" charset="0"/>
              </a:rPr>
              <a:t>Manter nas embalagens originais por 6 meses após a data </a:t>
            </a:r>
          </a:p>
          <a:p>
            <a:pPr lvl="0">
              <a:tabLst>
                <a:tab pos="457200" algn="l"/>
              </a:tabLst>
            </a:pPr>
            <a:r>
              <a:rPr lang="pt-BR" sz="1600" dirty="0">
                <a:effectLst/>
                <a:latin typeface="Century Gothic" panose="020B0502020202020204" pitchFamily="34" charset="0"/>
                <a:ea typeface="Times New Roman" panose="02020603050405020304" pitchFamily="18" charset="0"/>
              </a:rPr>
              <a:t>de fabricação.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para maiores informações, entrar em </a:t>
            </a:r>
          </a:p>
          <a:p>
            <a:pPr lvl="0">
              <a:tabLst>
                <a:tab pos="457200" algn="l"/>
              </a:tabLst>
            </a:pPr>
            <a:r>
              <a:rPr lang="pt-BR" sz="1600" dirty="0">
                <a:effectLst/>
                <a:latin typeface="Century Gothic" panose="020B0502020202020204" pitchFamily="34" charset="0"/>
                <a:ea typeface="Times New Roman" panose="02020603050405020304" pitchFamily="18" charset="0"/>
              </a:rPr>
              <a:t>contato com o nosso departamento técnico pelo </a:t>
            </a:r>
          </a:p>
          <a:p>
            <a:pPr lvl="0">
              <a:tabLst>
                <a:tab pos="457200" algn="l"/>
              </a:tabLst>
            </a:pPr>
            <a:r>
              <a:rPr lang="pt-BR" sz="1600" dirty="0">
                <a:effectLst/>
                <a:latin typeface="Century Gothic" panose="020B0502020202020204" pitchFamily="34" charset="0"/>
                <a:ea typeface="Times New Roman" panose="02020603050405020304" pitchFamily="18" charset="0"/>
              </a:rPr>
              <a:t>telefone (54) 3282-6660.</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RESPONSAVEL:</a:t>
            </a:r>
            <a:r>
              <a:rPr lang="pt-BR" sz="1600" dirty="0">
                <a:effectLst/>
                <a:latin typeface="Century Gothic" panose="020B0502020202020204" pitchFamily="34" charset="0"/>
                <a:ea typeface="Times New Roman" panose="02020603050405020304" pitchFamily="18" charset="0"/>
              </a:rPr>
              <a:t> Laboratório de desenvolvimento.</a:t>
            </a:r>
          </a:p>
          <a:p>
            <a:endParaRPr lang="pt-BR" sz="1600" dirty="0">
              <a:latin typeface="Century Gothic" panose="020B0502020202020204" pitchFamily="34" charset="0"/>
            </a:endParaRPr>
          </a:p>
          <a:p>
            <a:endParaRPr lang="pt-BR" sz="1600" dirty="0">
              <a:latin typeface="Century Gothic" panose="020B0502020202020204" pitchFamily="34" charset="0"/>
            </a:endParaRPr>
          </a:p>
        </p:txBody>
      </p:sp>
      <p:pic>
        <p:nvPicPr>
          <p:cNvPr id="7" name="Imagem 6">
            <a:extLst>
              <a:ext uri="{FF2B5EF4-FFF2-40B4-BE49-F238E27FC236}">
                <a16:creationId xmlns:a16="http://schemas.microsoft.com/office/drawing/2014/main" id="{75D94AE5-726A-47B1-B710-BE3661D85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122263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AAEF558-E95B-4223-8870-C6EFBFC6BD6D}"/>
              </a:ext>
            </a:extLst>
          </p:cNvPr>
          <p:cNvSpPr>
            <a:spLocks noGrp="1"/>
          </p:cNvSpPr>
          <p:nvPr>
            <p:ph type="ftr" sz="quarter" idx="11"/>
          </p:nvPr>
        </p:nvSpPr>
        <p:spPr/>
        <p:txBody>
          <a:bodyPr/>
          <a:lstStyle/>
          <a:p>
            <a:r>
              <a:rPr lang="pt-BR"/>
              <a:t>MAC COATINGS</a:t>
            </a:r>
          </a:p>
        </p:txBody>
      </p:sp>
      <p:sp>
        <p:nvSpPr>
          <p:cNvPr id="6" name="Retângulo 5">
            <a:extLst>
              <a:ext uri="{FF2B5EF4-FFF2-40B4-BE49-F238E27FC236}">
                <a16:creationId xmlns:a16="http://schemas.microsoft.com/office/drawing/2014/main" id="{490F2A2A-BCDC-46F9-8B76-DE02F4767072}"/>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7" name="CaixaDeTexto 6">
            <a:extLst>
              <a:ext uri="{FF2B5EF4-FFF2-40B4-BE49-F238E27FC236}">
                <a16:creationId xmlns:a16="http://schemas.microsoft.com/office/drawing/2014/main" id="{D3F279E2-518A-4682-B321-43E709F11AB2}"/>
              </a:ext>
            </a:extLst>
          </p:cNvPr>
          <p:cNvSpPr txBox="1"/>
          <p:nvPr/>
        </p:nvSpPr>
        <p:spPr>
          <a:xfrm>
            <a:off x="323170" y="1952178"/>
            <a:ext cx="6301387" cy="2554545"/>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a:t>
            </a:r>
            <a:r>
              <a:rPr lang="pt-BR" sz="1600" dirty="0">
                <a:effectLst/>
                <a:latin typeface="Century Gothic" panose="020B0502020202020204" pitchFamily="34" charset="0"/>
                <a:ea typeface="Times New Roman" panose="02020603050405020304" pitchFamily="18" charset="0"/>
              </a:rPr>
              <a:t>Diluente PU Rápido – DPU 4200</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Batang" panose="02030600000101010101" pitchFamily="18" charset="-127"/>
              </a:rPr>
              <a:t>líquido volátil que solubiliza o sistema, diminuindo a viscosidade do sistema poliuretano, dando a mesma fluidez necessária para uma aplicação adequada.</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Hidrocarbonetos aromáticos, ésteres e éteres glicólicos.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p:txBody>
      </p:sp>
      <p:sp>
        <p:nvSpPr>
          <p:cNvPr id="20" name="Rectangle 15">
            <a:extLst>
              <a:ext uri="{FF2B5EF4-FFF2-40B4-BE49-F238E27FC236}">
                <a16:creationId xmlns:a16="http://schemas.microsoft.com/office/drawing/2014/main" id="{CAB9A0F3-4C55-4B75-8320-64B6E45A0A85}"/>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28">
            <a:extLst>
              <a:ext uri="{FF2B5EF4-FFF2-40B4-BE49-F238E27FC236}">
                <a16:creationId xmlns:a16="http://schemas.microsoft.com/office/drawing/2014/main" id="{F0ED4047-E269-43B6-A56A-954BD9D1BDE3}"/>
              </a:ext>
            </a:extLst>
          </p:cNvPr>
          <p:cNvSpPr>
            <a:spLocks noChangeArrowheads="1"/>
          </p:cNvSpPr>
          <p:nvPr/>
        </p:nvSpPr>
        <p:spPr bwMode="auto">
          <a:xfrm>
            <a:off x="2286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6" name="Rectangle 15">
            <a:extLst>
              <a:ext uri="{FF2B5EF4-FFF2-40B4-BE49-F238E27FC236}">
                <a16:creationId xmlns:a16="http://schemas.microsoft.com/office/drawing/2014/main" id="{DBF9A847-937F-4120-974A-5FF2EB974B54}"/>
              </a:ext>
            </a:extLst>
          </p:cNvPr>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1296569-5185-4043-81C9-C3C1D515044A}"/>
              </a:ext>
            </a:extLst>
          </p:cNvPr>
          <p:cNvSpPr>
            <a:spLocks noChangeArrowheads="1"/>
          </p:cNvSpPr>
          <p:nvPr/>
        </p:nvSpPr>
        <p:spPr bwMode="auto">
          <a:xfrm>
            <a:off x="3810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ctangle 10">
            <a:extLst>
              <a:ext uri="{FF2B5EF4-FFF2-40B4-BE49-F238E27FC236}">
                <a16:creationId xmlns:a16="http://schemas.microsoft.com/office/drawing/2014/main" id="{2CCD1DFF-4710-4000-9FFE-0A2B7596D3D5}"/>
              </a:ext>
            </a:extLst>
          </p:cNvPr>
          <p:cNvSpPr>
            <a:spLocks noChangeArrowheads="1"/>
          </p:cNvSpPr>
          <p:nvPr/>
        </p:nvSpPr>
        <p:spPr bwMode="auto">
          <a:xfrm>
            <a:off x="304800" y="304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grpSp>
        <p:nvGrpSpPr>
          <p:cNvPr id="3" name="Group 1">
            <a:extLst>
              <a:ext uri="{FF2B5EF4-FFF2-40B4-BE49-F238E27FC236}">
                <a16:creationId xmlns:a16="http://schemas.microsoft.com/office/drawing/2014/main" id="{9170FD09-297C-4B9B-A639-CC27BA82042C}"/>
              </a:ext>
            </a:extLst>
          </p:cNvPr>
          <p:cNvGrpSpPr>
            <a:grpSpLocks/>
          </p:cNvGrpSpPr>
          <p:nvPr/>
        </p:nvGrpSpPr>
        <p:grpSpPr bwMode="auto">
          <a:xfrm>
            <a:off x="1524000" y="4558663"/>
            <a:ext cx="3810000" cy="1362075"/>
            <a:chOff x="3207" y="7423"/>
            <a:chExt cx="6000" cy="2144"/>
          </a:xfrm>
        </p:grpSpPr>
        <p:sp>
          <p:nvSpPr>
            <p:cNvPr id="8" name="Rectangle 9">
              <a:extLst>
                <a:ext uri="{FF2B5EF4-FFF2-40B4-BE49-F238E27FC236}">
                  <a16:creationId xmlns:a16="http://schemas.microsoft.com/office/drawing/2014/main" id="{42E8029C-5F44-4D88-962D-EE04FBB70A32}"/>
                </a:ext>
              </a:extLst>
            </p:cNvPr>
            <p:cNvSpPr>
              <a:spLocks noChangeArrowheads="1"/>
            </p:cNvSpPr>
            <p:nvPr/>
          </p:nvSpPr>
          <p:spPr bwMode="auto">
            <a:xfrm>
              <a:off x="3207" y="7423"/>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FC259651-DE85-4D25-BC28-118C8B390E72}"/>
                </a:ext>
              </a:extLst>
            </p:cNvPr>
            <p:cNvSpPr>
              <a:spLocks noChangeArrowheads="1"/>
            </p:cNvSpPr>
            <p:nvPr/>
          </p:nvSpPr>
          <p:spPr bwMode="auto">
            <a:xfrm>
              <a:off x="3207" y="794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PONTO DE FULGOR</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B36E61A9-3D2D-496A-9314-5EF6E6A8412C}"/>
                </a:ext>
              </a:extLst>
            </p:cNvPr>
            <p:cNvSpPr>
              <a:spLocks noChangeArrowheads="1"/>
            </p:cNvSpPr>
            <p:nvPr/>
          </p:nvSpPr>
          <p:spPr bwMode="auto">
            <a:xfrm>
              <a:off x="3207" y="848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B59E1997-49D9-45C0-832C-CD415616A372}"/>
                </a:ext>
              </a:extLst>
            </p:cNvPr>
            <p:cNvSpPr>
              <a:spLocks noChangeArrowheads="1"/>
            </p:cNvSpPr>
            <p:nvPr/>
          </p:nvSpPr>
          <p:spPr bwMode="auto">
            <a:xfrm>
              <a:off x="3207" y="902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19773DD4-1766-4F3D-B56C-372FD36E3733}"/>
                </a:ext>
              </a:extLst>
            </p:cNvPr>
            <p:cNvSpPr>
              <a:spLocks noChangeArrowheads="1"/>
            </p:cNvSpPr>
            <p:nvPr/>
          </p:nvSpPr>
          <p:spPr bwMode="auto">
            <a:xfrm>
              <a:off x="6207" y="7423"/>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0,870 +- 0,010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1D430E37-C0C2-48F7-ABAA-A0A26344FC86}"/>
                </a:ext>
              </a:extLst>
            </p:cNvPr>
            <p:cNvSpPr>
              <a:spLocks noChangeArrowheads="1"/>
            </p:cNvSpPr>
            <p:nvPr/>
          </p:nvSpPr>
          <p:spPr bwMode="auto">
            <a:xfrm>
              <a:off x="6207" y="794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5ºC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5C07CEF4-75F5-47D3-9ED2-80B5BAF9B58B}"/>
                </a:ext>
              </a:extLst>
            </p:cNvPr>
            <p:cNvSpPr>
              <a:spLocks noChangeArrowheads="1"/>
            </p:cNvSpPr>
            <p:nvPr/>
          </p:nvSpPr>
          <p:spPr bwMode="auto">
            <a:xfrm>
              <a:off x="6207" y="848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Incolor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1D14033B-BC55-4649-AFA4-82FCD81A8CCA}"/>
                </a:ext>
              </a:extLst>
            </p:cNvPr>
            <p:cNvSpPr>
              <a:spLocks noChangeArrowheads="1"/>
            </p:cNvSpPr>
            <p:nvPr/>
          </p:nvSpPr>
          <p:spPr bwMode="auto">
            <a:xfrm>
              <a:off x="6207" y="902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Característico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sp>
        <p:nvSpPr>
          <p:cNvPr id="16" name="Rectangle 19">
            <a:extLst>
              <a:ext uri="{FF2B5EF4-FFF2-40B4-BE49-F238E27FC236}">
                <a16:creationId xmlns:a16="http://schemas.microsoft.com/office/drawing/2014/main" id="{EA445C62-5763-44E3-B55D-D9E17793B562}"/>
              </a:ext>
            </a:extLst>
          </p:cNvPr>
          <p:cNvSpPr>
            <a:spLocks noChangeArrowheads="1"/>
          </p:cNvSpPr>
          <p:nvPr/>
        </p:nvSpPr>
        <p:spPr bwMode="auto">
          <a:xfrm>
            <a:off x="533400" y="762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8" name="CaixaDeTexto 37">
            <a:extLst>
              <a:ext uri="{FF2B5EF4-FFF2-40B4-BE49-F238E27FC236}">
                <a16:creationId xmlns:a16="http://schemas.microsoft.com/office/drawing/2014/main" id="{E4D52396-866B-4BA5-95BA-688FEAA5C970}"/>
              </a:ext>
            </a:extLst>
          </p:cNvPr>
          <p:cNvSpPr txBox="1"/>
          <p:nvPr/>
        </p:nvSpPr>
        <p:spPr>
          <a:xfrm>
            <a:off x="266779" y="6113209"/>
            <a:ext cx="6301387" cy="3539430"/>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24 meses após a data de fabricação.</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OBSERVAÇÕES:</a:t>
            </a:r>
            <a:r>
              <a:rPr lang="pt-BR" sz="1600" dirty="0">
                <a:effectLst/>
                <a:latin typeface="Century Gothic" panose="020B0502020202020204" pitchFamily="34" charset="0"/>
                <a:ea typeface="Times New Roman" panose="02020603050405020304" pitchFamily="18" charset="0"/>
              </a:rPr>
              <a:t> para maiores informações, entrar em contato com o nosso departamento técnico pelo telefone (54) 3282-6660.</a:t>
            </a:r>
          </a:p>
        </p:txBody>
      </p:sp>
      <p:pic>
        <p:nvPicPr>
          <p:cNvPr id="22" name="Imagem 21">
            <a:extLst>
              <a:ext uri="{FF2B5EF4-FFF2-40B4-BE49-F238E27FC236}">
                <a16:creationId xmlns:a16="http://schemas.microsoft.com/office/drawing/2014/main" id="{83FB33EF-7C2E-40E6-90FF-8CAD3C9D3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37872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AAEF558-E95B-4223-8870-C6EFBFC6BD6D}"/>
              </a:ext>
            </a:extLst>
          </p:cNvPr>
          <p:cNvSpPr>
            <a:spLocks noGrp="1"/>
          </p:cNvSpPr>
          <p:nvPr>
            <p:ph type="ftr" sz="quarter" idx="11"/>
          </p:nvPr>
        </p:nvSpPr>
        <p:spPr/>
        <p:txBody>
          <a:bodyPr/>
          <a:lstStyle/>
          <a:p>
            <a:r>
              <a:rPr lang="pt-BR" dirty="0"/>
              <a:t>MAC COATINGS</a:t>
            </a:r>
          </a:p>
        </p:txBody>
      </p:sp>
      <p:sp>
        <p:nvSpPr>
          <p:cNvPr id="6" name="Retângulo 5">
            <a:extLst>
              <a:ext uri="{FF2B5EF4-FFF2-40B4-BE49-F238E27FC236}">
                <a16:creationId xmlns:a16="http://schemas.microsoft.com/office/drawing/2014/main" id="{490F2A2A-BCDC-46F9-8B76-DE02F4767072}"/>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7" name="CaixaDeTexto 6">
            <a:extLst>
              <a:ext uri="{FF2B5EF4-FFF2-40B4-BE49-F238E27FC236}">
                <a16:creationId xmlns:a16="http://schemas.microsoft.com/office/drawing/2014/main" id="{D3F279E2-518A-4682-B321-43E709F11AB2}"/>
              </a:ext>
            </a:extLst>
          </p:cNvPr>
          <p:cNvSpPr txBox="1"/>
          <p:nvPr/>
        </p:nvSpPr>
        <p:spPr>
          <a:xfrm>
            <a:off x="266778" y="1754731"/>
            <a:ext cx="6301387" cy="3293209"/>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Retardador </a:t>
            </a:r>
            <a:r>
              <a:rPr lang="pt-BR" sz="1600" dirty="0">
                <a:effectLst/>
                <a:latin typeface="Century Gothic" panose="020B0502020202020204" pitchFamily="34" charset="0"/>
                <a:ea typeface="Times New Roman" panose="02020603050405020304" pitchFamily="18" charset="0"/>
              </a:rPr>
              <a:t>PU – DRU 4300</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a:t>
            </a:r>
            <a:r>
              <a:rPr lang="pt-BR" sz="1600" dirty="0">
                <a:effectLst/>
                <a:latin typeface="Century Gothic" panose="020B0502020202020204" pitchFamily="34" charset="0"/>
                <a:ea typeface="Batang" panose="02030600000101010101" pitchFamily="18" charset="-127"/>
              </a:rPr>
              <a:t>líquido volátil que solubiliza o sistema PU, retardando a evaporação de solventes, permitindo desta forma um melhor alastramento do filme aplicado. Evita também a formação de branqueamento (blush), bem como o empoeiramento durante a aplicação, principalmente em móveis montados.</a:t>
            </a:r>
            <a:endParaRPr lang="pt-BR" sz="1600" dirty="0">
              <a:effectLst/>
              <a:latin typeface="Century Gothic" panose="020B0502020202020204" pitchFamily="34" charset="0"/>
              <a:ea typeface="Times New Roman" panose="02020603050405020304" pitchFamily="18" charset="0"/>
            </a:endParaRP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Hidrocarbonetos aromáticos, ésteres e éteres glicólicos.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p:txBody>
      </p:sp>
      <p:sp>
        <p:nvSpPr>
          <p:cNvPr id="20" name="Rectangle 15">
            <a:extLst>
              <a:ext uri="{FF2B5EF4-FFF2-40B4-BE49-F238E27FC236}">
                <a16:creationId xmlns:a16="http://schemas.microsoft.com/office/drawing/2014/main" id="{CAB9A0F3-4C55-4B75-8320-64B6E45A0A85}"/>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28">
            <a:extLst>
              <a:ext uri="{FF2B5EF4-FFF2-40B4-BE49-F238E27FC236}">
                <a16:creationId xmlns:a16="http://schemas.microsoft.com/office/drawing/2014/main" id="{F0ED4047-E269-43B6-A56A-954BD9D1BDE3}"/>
              </a:ext>
            </a:extLst>
          </p:cNvPr>
          <p:cNvSpPr>
            <a:spLocks noChangeArrowheads="1"/>
          </p:cNvSpPr>
          <p:nvPr/>
        </p:nvSpPr>
        <p:spPr bwMode="auto">
          <a:xfrm>
            <a:off x="2286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6" name="Rectangle 15">
            <a:extLst>
              <a:ext uri="{FF2B5EF4-FFF2-40B4-BE49-F238E27FC236}">
                <a16:creationId xmlns:a16="http://schemas.microsoft.com/office/drawing/2014/main" id="{DBF9A847-937F-4120-974A-5FF2EB974B54}"/>
              </a:ext>
            </a:extLst>
          </p:cNvPr>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1296569-5185-4043-81C9-C3C1D515044A}"/>
              </a:ext>
            </a:extLst>
          </p:cNvPr>
          <p:cNvSpPr>
            <a:spLocks noChangeArrowheads="1"/>
          </p:cNvSpPr>
          <p:nvPr/>
        </p:nvSpPr>
        <p:spPr bwMode="auto">
          <a:xfrm>
            <a:off x="3810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ctangle 10">
            <a:extLst>
              <a:ext uri="{FF2B5EF4-FFF2-40B4-BE49-F238E27FC236}">
                <a16:creationId xmlns:a16="http://schemas.microsoft.com/office/drawing/2014/main" id="{2CCD1DFF-4710-4000-9FFE-0A2B7596D3D5}"/>
              </a:ext>
            </a:extLst>
          </p:cNvPr>
          <p:cNvSpPr>
            <a:spLocks noChangeArrowheads="1"/>
          </p:cNvSpPr>
          <p:nvPr/>
        </p:nvSpPr>
        <p:spPr bwMode="auto">
          <a:xfrm>
            <a:off x="304800" y="304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grpSp>
        <p:nvGrpSpPr>
          <p:cNvPr id="3" name="Group 1">
            <a:extLst>
              <a:ext uri="{FF2B5EF4-FFF2-40B4-BE49-F238E27FC236}">
                <a16:creationId xmlns:a16="http://schemas.microsoft.com/office/drawing/2014/main" id="{9170FD09-297C-4B9B-A639-CC27BA82042C}"/>
              </a:ext>
            </a:extLst>
          </p:cNvPr>
          <p:cNvGrpSpPr>
            <a:grpSpLocks/>
          </p:cNvGrpSpPr>
          <p:nvPr/>
        </p:nvGrpSpPr>
        <p:grpSpPr bwMode="auto">
          <a:xfrm>
            <a:off x="1524000" y="5047940"/>
            <a:ext cx="3810000" cy="1362075"/>
            <a:chOff x="3207" y="7423"/>
            <a:chExt cx="6000" cy="2144"/>
          </a:xfrm>
        </p:grpSpPr>
        <p:sp>
          <p:nvSpPr>
            <p:cNvPr id="8" name="Rectangle 9">
              <a:extLst>
                <a:ext uri="{FF2B5EF4-FFF2-40B4-BE49-F238E27FC236}">
                  <a16:creationId xmlns:a16="http://schemas.microsoft.com/office/drawing/2014/main" id="{42E8029C-5F44-4D88-962D-EE04FBB70A32}"/>
                </a:ext>
              </a:extLst>
            </p:cNvPr>
            <p:cNvSpPr>
              <a:spLocks noChangeArrowheads="1"/>
            </p:cNvSpPr>
            <p:nvPr/>
          </p:nvSpPr>
          <p:spPr bwMode="auto">
            <a:xfrm>
              <a:off x="3207" y="7423"/>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FC259651-DE85-4D25-BC28-118C8B390E72}"/>
                </a:ext>
              </a:extLst>
            </p:cNvPr>
            <p:cNvSpPr>
              <a:spLocks noChangeArrowheads="1"/>
            </p:cNvSpPr>
            <p:nvPr/>
          </p:nvSpPr>
          <p:spPr bwMode="auto">
            <a:xfrm>
              <a:off x="3207" y="794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PONTO DE FULGOR</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B36E61A9-3D2D-496A-9314-5EF6E6A8412C}"/>
                </a:ext>
              </a:extLst>
            </p:cNvPr>
            <p:cNvSpPr>
              <a:spLocks noChangeArrowheads="1"/>
            </p:cNvSpPr>
            <p:nvPr/>
          </p:nvSpPr>
          <p:spPr bwMode="auto">
            <a:xfrm>
              <a:off x="3207" y="848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B59E1997-49D9-45C0-832C-CD415616A372}"/>
                </a:ext>
              </a:extLst>
            </p:cNvPr>
            <p:cNvSpPr>
              <a:spLocks noChangeArrowheads="1"/>
            </p:cNvSpPr>
            <p:nvPr/>
          </p:nvSpPr>
          <p:spPr bwMode="auto">
            <a:xfrm>
              <a:off x="3207" y="902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19773DD4-1766-4F3D-B56C-372FD36E3733}"/>
                </a:ext>
              </a:extLst>
            </p:cNvPr>
            <p:cNvSpPr>
              <a:spLocks noChangeArrowheads="1"/>
            </p:cNvSpPr>
            <p:nvPr/>
          </p:nvSpPr>
          <p:spPr bwMode="auto">
            <a:xfrm>
              <a:off x="6207" y="7423"/>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0,870 +- 0,010 g/cm³</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1D430E37-C0C2-48F7-ABAA-A0A26344FC86}"/>
                </a:ext>
              </a:extLst>
            </p:cNvPr>
            <p:cNvSpPr>
              <a:spLocks noChangeArrowheads="1"/>
            </p:cNvSpPr>
            <p:nvPr/>
          </p:nvSpPr>
          <p:spPr bwMode="auto">
            <a:xfrm>
              <a:off x="6207" y="794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1200" dirty="0">
                  <a:latin typeface="Arial" panose="020B0604020202020204" pitchFamily="34" charset="0"/>
                  <a:ea typeface="Times New Roman" panose="02020603050405020304" pitchFamily="18" charset="0"/>
                </a:rPr>
                <a:t>8</a:t>
              </a: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ºC</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5C07CEF4-75F5-47D3-9ED2-80B5BAF9B58B}"/>
                </a:ext>
              </a:extLst>
            </p:cNvPr>
            <p:cNvSpPr>
              <a:spLocks noChangeArrowheads="1"/>
            </p:cNvSpPr>
            <p:nvPr/>
          </p:nvSpPr>
          <p:spPr bwMode="auto">
            <a:xfrm>
              <a:off x="6207" y="848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Incolor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1D14033B-BC55-4649-AFA4-82FCD81A8CCA}"/>
                </a:ext>
              </a:extLst>
            </p:cNvPr>
            <p:cNvSpPr>
              <a:spLocks noChangeArrowheads="1"/>
            </p:cNvSpPr>
            <p:nvPr/>
          </p:nvSpPr>
          <p:spPr bwMode="auto">
            <a:xfrm>
              <a:off x="6207" y="902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Característico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sp>
        <p:nvSpPr>
          <p:cNvPr id="16" name="Rectangle 19">
            <a:extLst>
              <a:ext uri="{FF2B5EF4-FFF2-40B4-BE49-F238E27FC236}">
                <a16:creationId xmlns:a16="http://schemas.microsoft.com/office/drawing/2014/main" id="{EA445C62-5763-44E3-B55D-D9E17793B562}"/>
              </a:ext>
            </a:extLst>
          </p:cNvPr>
          <p:cNvSpPr>
            <a:spLocks noChangeArrowheads="1"/>
          </p:cNvSpPr>
          <p:nvPr/>
        </p:nvSpPr>
        <p:spPr bwMode="auto">
          <a:xfrm>
            <a:off x="533400" y="762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8" name="CaixaDeTexto 37">
            <a:extLst>
              <a:ext uri="{FF2B5EF4-FFF2-40B4-BE49-F238E27FC236}">
                <a16:creationId xmlns:a16="http://schemas.microsoft.com/office/drawing/2014/main" id="{E4D52396-866B-4BA5-95BA-688FEAA5C970}"/>
              </a:ext>
            </a:extLst>
          </p:cNvPr>
          <p:cNvSpPr txBox="1"/>
          <p:nvPr/>
        </p:nvSpPr>
        <p:spPr>
          <a:xfrm>
            <a:off x="323170" y="6586426"/>
            <a:ext cx="6301387" cy="2554545"/>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24 meses após a data de fabricação.</a:t>
            </a:r>
          </a:p>
        </p:txBody>
      </p:sp>
      <p:pic>
        <p:nvPicPr>
          <p:cNvPr id="22" name="Imagem 21">
            <a:extLst>
              <a:ext uri="{FF2B5EF4-FFF2-40B4-BE49-F238E27FC236}">
                <a16:creationId xmlns:a16="http://schemas.microsoft.com/office/drawing/2014/main" id="{4AA0408F-B60D-4211-BC8A-B57C376FE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4072329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1AAEF558-E95B-4223-8870-C6EFBFC6BD6D}"/>
              </a:ext>
            </a:extLst>
          </p:cNvPr>
          <p:cNvSpPr>
            <a:spLocks noGrp="1"/>
          </p:cNvSpPr>
          <p:nvPr>
            <p:ph type="ftr" sz="quarter" idx="11"/>
          </p:nvPr>
        </p:nvSpPr>
        <p:spPr/>
        <p:txBody>
          <a:bodyPr/>
          <a:lstStyle/>
          <a:p>
            <a:r>
              <a:rPr lang="pt-BR" dirty="0"/>
              <a:t>MAC COATINGS</a:t>
            </a:r>
          </a:p>
        </p:txBody>
      </p:sp>
      <p:sp>
        <p:nvSpPr>
          <p:cNvPr id="6" name="Retângulo 5">
            <a:extLst>
              <a:ext uri="{FF2B5EF4-FFF2-40B4-BE49-F238E27FC236}">
                <a16:creationId xmlns:a16="http://schemas.microsoft.com/office/drawing/2014/main" id="{490F2A2A-BCDC-46F9-8B76-DE02F4767072}"/>
              </a:ext>
            </a:extLst>
          </p:cNvPr>
          <p:cNvSpPr/>
          <p:nvPr/>
        </p:nvSpPr>
        <p:spPr>
          <a:xfrm>
            <a:off x="521114" y="1080117"/>
            <a:ext cx="5905501" cy="53601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Century Gothic" panose="020B0502020202020204" pitchFamily="34" charset="0"/>
              </a:rPr>
              <a:t>BOLETIM TÉCNICO</a:t>
            </a:r>
          </a:p>
        </p:txBody>
      </p:sp>
      <p:sp>
        <p:nvSpPr>
          <p:cNvPr id="7" name="CaixaDeTexto 6">
            <a:extLst>
              <a:ext uri="{FF2B5EF4-FFF2-40B4-BE49-F238E27FC236}">
                <a16:creationId xmlns:a16="http://schemas.microsoft.com/office/drawing/2014/main" id="{D3F279E2-518A-4682-B321-43E709F11AB2}"/>
              </a:ext>
            </a:extLst>
          </p:cNvPr>
          <p:cNvSpPr txBox="1"/>
          <p:nvPr/>
        </p:nvSpPr>
        <p:spPr>
          <a:xfrm>
            <a:off x="234465" y="1963350"/>
            <a:ext cx="6478796" cy="2062103"/>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PRODUTO: </a:t>
            </a:r>
            <a:r>
              <a:rPr lang="pt-BR" sz="1600" dirty="0">
                <a:effectLst/>
                <a:latin typeface="Century Gothic" panose="020B0502020202020204" pitchFamily="34" charset="0"/>
                <a:ea typeface="Times New Roman" panose="02020603050405020304" pitchFamily="18" charset="0"/>
              </a:rPr>
              <a:t>Diluente p/ Limpeza Extra Forte – DLI 5600</a:t>
            </a: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APRESENTAÇÃO:</a:t>
            </a:r>
            <a:r>
              <a:rPr lang="pt-BR" sz="1600" dirty="0">
                <a:effectLst/>
                <a:latin typeface="Century Gothic" panose="020B0502020202020204" pitchFamily="34" charset="0"/>
                <a:ea typeface="Times New Roman" panose="02020603050405020304" pitchFamily="18" charset="0"/>
              </a:rPr>
              <a:t> mistura adequada de solventes orgânicos voláteis, destinados para limpeza em geral.</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COMPOSIÇÃO:</a:t>
            </a:r>
            <a:r>
              <a:rPr lang="pt-BR" sz="1600" dirty="0">
                <a:effectLst/>
                <a:latin typeface="Century Gothic" panose="020B0502020202020204" pitchFamily="34" charset="0"/>
                <a:ea typeface="Times New Roman" panose="02020603050405020304" pitchFamily="18" charset="0"/>
              </a:rPr>
              <a:t> Hidrocarbonetos aromáticos, ésteres e cetonas.</a:t>
            </a:r>
          </a:p>
          <a:p>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ESPECIFICAÇÃO TÉCNICA:</a:t>
            </a:r>
            <a:r>
              <a:rPr lang="pt-BR" sz="1600" dirty="0">
                <a:effectLst/>
                <a:latin typeface="Century Gothic" panose="020B0502020202020204" pitchFamily="34" charset="0"/>
                <a:ea typeface="Times New Roman" panose="02020603050405020304" pitchFamily="18" charset="0"/>
              </a:rPr>
              <a:t> </a:t>
            </a:r>
          </a:p>
        </p:txBody>
      </p:sp>
      <p:sp>
        <p:nvSpPr>
          <p:cNvPr id="20" name="Rectangle 15">
            <a:extLst>
              <a:ext uri="{FF2B5EF4-FFF2-40B4-BE49-F238E27FC236}">
                <a16:creationId xmlns:a16="http://schemas.microsoft.com/office/drawing/2014/main" id="{CAB9A0F3-4C55-4B75-8320-64B6E45A0A85}"/>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21" name="Rectangle 28">
            <a:extLst>
              <a:ext uri="{FF2B5EF4-FFF2-40B4-BE49-F238E27FC236}">
                <a16:creationId xmlns:a16="http://schemas.microsoft.com/office/drawing/2014/main" id="{F0ED4047-E269-43B6-A56A-954BD9D1BDE3}"/>
              </a:ext>
            </a:extLst>
          </p:cNvPr>
          <p:cNvSpPr>
            <a:spLocks noChangeArrowheads="1"/>
          </p:cNvSpPr>
          <p:nvPr/>
        </p:nvSpPr>
        <p:spPr bwMode="auto">
          <a:xfrm>
            <a:off x="2286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6" name="Rectangle 15">
            <a:extLst>
              <a:ext uri="{FF2B5EF4-FFF2-40B4-BE49-F238E27FC236}">
                <a16:creationId xmlns:a16="http://schemas.microsoft.com/office/drawing/2014/main" id="{DBF9A847-937F-4120-974A-5FF2EB974B54}"/>
              </a:ext>
            </a:extLst>
          </p:cNvPr>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1296569-5185-4043-81C9-C3C1D515044A}"/>
              </a:ext>
            </a:extLst>
          </p:cNvPr>
          <p:cNvSpPr>
            <a:spLocks noChangeArrowheads="1"/>
          </p:cNvSpPr>
          <p:nvPr/>
        </p:nvSpPr>
        <p:spPr bwMode="auto">
          <a:xfrm>
            <a:off x="3810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ctangle 10">
            <a:extLst>
              <a:ext uri="{FF2B5EF4-FFF2-40B4-BE49-F238E27FC236}">
                <a16:creationId xmlns:a16="http://schemas.microsoft.com/office/drawing/2014/main" id="{2CCD1DFF-4710-4000-9FFE-0A2B7596D3D5}"/>
              </a:ext>
            </a:extLst>
          </p:cNvPr>
          <p:cNvSpPr>
            <a:spLocks noChangeArrowheads="1"/>
          </p:cNvSpPr>
          <p:nvPr/>
        </p:nvSpPr>
        <p:spPr bwMode="auto">
          <a:xfrm>
            <a:off x="304800" y="304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19">
            <a:extLst>
              <a:ext uri="{FF2B5EF4-FFF2-40B4-BE49-F238E27FC236}">
                <a16:creationId xmlns:a16="http://schemas.microsoft.com/office/drawing/2014/main" id="{EA445C62-5763-44E3-B55D-D9E17793B562}"/>
              </a:ext>
            </a:extLst>
          </p:cNvPr>
          <p:cNvSpPr>
            <a:spLocks noChangeArrowheads="1"/>
          </p:cNvSpPr>
          <p:nvPr/>
        </p:nvSpPr>
        <p:spPr bwMode="auto">
          <a:xfrm>
            <a:off x="533400" y="762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8" name="CaixaDeTexto 37">
            <a:extLst>
              <a:ext uri="{FF2B5EF4-FFF2-40B4-BE49-F238E27FC236}">
                <a16:creationId xmlns:a16="http://schemas.microsoft.com/office/drawing/2014/main" id="{E4D52396-866B-4BA5-95BA-688FEAA5C970}"/>
              </a:ext>
            </a:extLst>
          </p:cNvPr>
          <p:cNvSpPr txBox="1"/>
          <p:nvPr/>
        </p:nvSpPr>
        <p:spPr>
          <a:xfrm>
            <a:off x="228600" y="5878624"/>
            <a:ext cx="6301387" cy="2554545"/>
          </a:xfrm>
          <a:prstGeom prst="rect">
            <a:avLst/>
          </a:prstGeom>
          <a:noFill/>
        </p:spPr>
        <p:txBody>
          <a:bodyPr wrap="square" rtlCol="0">
            <a:spAutoFit/>
          </a:bodyPr>
          <a:lstStyle/>
          <a:p>
            <a:pPr lvl="0">
              <a:tabLst>
                <a:tab pos="457200" algn="l"/>
              </a:tabLst>
            </a:pPr>
            <a:r>
              <a:rPr lang="pt-BR" sz="1600" b="1" dirty="0">
                <a:effectLst/>
                <a:latin typeface="Century Gothic" panose="020B0502020202020204" pitchFamily="34" charset="0"/>
                <a:ea typeface="Times New Roman" panose="02020603050405020304" pitchFamily="18" charset="0"/>
              </a:rPr>
              <a:t>PRECAUÇÕES:</a:t>
            </a:r>
            <a:r>
              <a:rPr lang="pt-BR" sz="1600" dirty="0">
                <a:effectLst/>
                <a:latin typeface="Century Gothic" panose="020B0502020202020204" pitchFamily="34" charset="0"/>
                <a:ea typeface="Times New Roman" panose="02020603050405020304" pitchFamily="18" charset="0"/>
              </a:rPr>
              <a:t> produto inflamável, evitar inalação de vapores, durante a aplicação recomendamos utilizar equipamentos de proteção individual de segurança. Evitar contato com a pele, mucosa e olhos. Não fumar, comer ou beber na área de manuseio do produto.</a:t>
            </a:r>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marL="228600"/>
            <a:r>
              <a:rPr lang="pt-BR" sz="1600" b="1" dirty="0">
                <a:effectLst/>
                <a:latin typeface="Century Gothic" panose="020B0502020202020204" pitchFamily="34" charset="0"/>
                <a:ea typeface="Times New Roman" panose="02020603050405020304" pitchFamily="18" charset="0"/>
              </a:rPr>
              <a:t> </a:t>
            </a:r>
            <a:endParaRPr lang="pt-BR" sz="1600" dirty="0">
              <a:effectLst/>
              <a:latin typeface="Century Gothic" panose="020B0502020202020204" pitchFamily="34" charset="0"/>
              <a:ea typeface="Times New Roman" panose="02020603050405020304" pitchFamily="18" charset="0"/>
            </a:endParaRPr>
          </a:p>
          <a:p>
            <a:pPr lvl="0">
              <a:tabLst>
                <a:tab pos="457200" algn="l"/>
              </a:tabLst>
            </a:pPr>
            <a:r>
              <a:rPr lang="pt-BR" sz="1600" b="1" dirty="0">
                <a:effectLst/>
                <a:latin typeface="Century Gothic" panose="020B0502020202020204" pitchFamily="34" charset="0"/>
                <a:ea typeface="Times New Roman" panose="02020603050405020304" pitchFamily="18" charset="0"/>
              </a:rPr>
              <a:t>ARMAZENAGEM:</a:t>
            </a:r>
            <a:r>
              <a:rPr lang="pt-BR" sz="1600" dirty="0">
                <a:effectLst/>
                <a:latin typeface="Century Gothic" panose="020B0502020202020204" pitchFamily="34" charset="0"/>
                <a:ea typeface="Times New Roman" panose="02020603050405020304" pitchFamily="18" charset="0"/>
              </a:rPr>
              <a:t> manter em local fresco e ventilado para que não ocorram alterações em suas características normais. Manter nas embalagens originais por 24 meses após a data de fabricação.</a:t>
            </a:r>
          </a:p>
        </p:txBody>
      </p:sp>
      <p:sp>
        <p:nvSpPr>
          <p:cNvPr id="17" name="Rectangle 10">
            <a:extLst>
              <a:ext uri="{FF2B5EF4-FFF2-40B4-BE49-F238E27FC236}">
                <a16:creationId xmlns:a16="http://schemas.microsoft.com/office/drawing/2014/main" id="{1ADB0FEF-2257-4C3D-9B72-B174A861D5D7}"/>
              </a:ext>
            </a:extLst>
          </p:cNvPr>
          <p:cNvSpPr>
            <a:spLocks noChangeArrowheads="1"/>
          </p:cNvSpPr>
          <p:nvPr/>
        </p:nvSpPr>
        <p:spPr bwMode="auto">
          <a:xfrm>
            <a:off x="45720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pt-BR" sz="1800" b="0" i="0" u="none" strike="noStrike" cap="none" normalizeH="0" baseline="0">
              <a:ln>
                <a:noFill/>
              </a:ln>
              <a:solidFill>
                <a:schemeClr val="tx1"/>
              </a:solidFill>
              <a:effectLst/>
              <a:latin typeface="Arial" panose="020B0604020202020204" pitchFamily="34" charset="0"/>
            </a:endParaRPr>
          </a:p>
        </p:txBody>
      </p:sp>
      <p:grpSp>
        <p:nvGrpSpPr>
          <p:cNvPr id="18" name="Group 1">
            <a:extLst>
              <a:ext uri="{FF2B5EF4-FFF2-40B4-BE49-F238E27FC236}">
                <a16:creationId xmlns:a16="http://schemas.microsoft.com/office/drawing/2014/main" id="{9A032E9D-B543-4959-BC49-DCC6C55AF76F}"/>
              </a:ext>
            </a:extLst>
          </p:cNvPr>
          <p:cNvGrpSpPr>
            <a:grpSpLocks/>
          </p:cNvGrpSpPr>
          <p:nvPr/>
        </p:nvGrpSpPr>
        <p:grpSpPr bwMode="auto">
          <a:xfrm>
            <a:off x="1524000" y="4173489"/>
            <a:ext cx="3810000" cy="1362075"/>
            <a:chOff x="3207" y="7423"/>
            <a:chExt cx="6000" cy="2144"/>
          </a:xfrm>
        </p:grpSpPr>
        <p:sp>
          <p:nvSpPr>
            <p:cNvPr id="19" name="Rectangle 9">
              <a:extLst>
                <a:ext uri="{FF2B5EF4-FFF2-40B4-BE49-F238E27FC236}">
                  <a16:creationId xmlns:a16="http://schemas.microsoft.com/office/drawing/2014/main" id="{1357D8C2-46C1-4B69-B17A-85B63569A20B}"/>
                </a:ext>
              </a:extLst>
            </p:cNvPr>
            <p:cNvSpPr>
              <a:spLocks noChangeArrowheads="1"/>
            </p:cNvSpPr>
            <p:nvPr/>
          </p:nvSpPr>
          <p:spPr bwMode="auto">
            <a:xfrm>
              <a:off x="3207" y="7423"/>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PESO ESPECÍFICO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2" name="Rectangle 8">
              <a:extLst>
                <a:ext uri="{FF2B5EF4-FFF2-40B4-BE49-F238E27FC236}">
                  <a16:creationId xmlns:a16="http://schemas.microsoft.com/office/drawing/2014/main" id="{FC3A0EFC-0C49-41E0-A6C4-0FBC043A78A7}"/>
                </a:ext>
              </a:extLst>
            </p:cNvPr>
            <p:cNvSpPr>
              <a:spLocks noChangeArrowheads="1"/>
            </p:cNvSpPr>
            <p:nvPr/>
          </p:nvSpPr>
          <p:spPr bwMode="auto">
            <a:xfrm>
              <a:off x="3207" y="794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PONTOS DE FULGOR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3" name="Rectangle 7">
              <a:extLst>
                <a:ext uri="{FF2B5EF4-FFF2-40B4-BE49-F238E27FC236}">
                  <a16:creationId xmlns:a16="http://schemas.microsoft.com/office/drawing/2014/main" id="{F924B054-4349-460A-99CB-6538DE62F998}"/>
                </a:ext>
              </a:extLst>
            </p:cNvPr>
            <p:cNvSpPr>
              <a:spLocks noChangeArrowheads="1"/>
            </p:cNvSpPr>
            <p:nvPr/>
          </p:nvSpPr>
          <p:spPr bwMode="auto">
            <a:xfrm>
              <a:off x="3207" y="848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4" name="Rectangle 6">
              <a:extLst>
                <a:ext uri="{FF2B5EF4-FFF2-40B4-BE49-F238E27FC236}">
                  <a16:creationId xmlns:a16="http://schemas.microsoft.com/office/drawing/2014/main" id="{93D9FB9E-B34D-4964-9B6B-C53B3955251C}"/>
                </a:ext>
              </a:extLst>
            </p:cNvPr>
            <p:cNvSpPr>
              <a:spLocks noChangeArrowheads="1"/>
            </p:cNvSpPr>
            <p:nvPr/>
          </p:nvSpPr>
          <p:spPr bwMode="auto">
            <a:xfrm>
              <a:off x="3207" y="902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ODOR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5" name="Rectangle 5">
              <a:extLst>
                <a:ext uri="{FF2B5EF4-FFF2-40B4-BE49-F238E27FC236}">
                  <a16:creationId xmlns:a16="http://schemas.microsoft.com/office/drawing/2014/main" id="{32143C4A-F3D4-4E12-AA0E-6EA0F765113E}"/>
                </a:ext>
              </a:extLst>
            </p:cNvPr>
            <p:cNvSpPr>
              <a:spLocks noChangeArrowheads="1"/>
            </p:cNvSpPr>
            <p:nvPr/>
          </p:nvSpPr>
          <p:spPr bwMode="auto">
            <a:xfrm>
              <a:off x="6207" y="7423"/>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0,830 +- 0,010 g/cm³</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6" name="Rectangle 4">
              <a:extLst>
                <a:ext uri="{FF2B5EF4-FFF2-40B4-BE49-F238E27FC236}">
                  <a16:creationId xmlns:a16="http://schemas.microsoft.com/office/drawing/2014/main" id="{BA30523B-9C98-43D0-B18A-72DE91AB9E64}"/>
                </a:ext>
              </a:extLst>
            </p:cNvPr>
            <p:cNvSpPr>
              <a:spLocks noChangeArrowheads="1"/>
            </p:cNvSpPr>
            <p:nvPr/>
          </p:nvSpPr>
          <p:spPr bwMode="auto">
            <a:xfrm>
              <a:off x="6207" y="794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-3ºC</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7" name="Rectangle 3">
              <a:extLst>
                <a:ext uri="{FF2B5EF4-FFF2-40B4-BE49-F238E27FC236}">
                  <a16:creationId xmlns:a16="http://schemas.microsoft.com/office/drawing/2014/main" id="{C0CCE19A-C73E-4021-A4A2-FDA30D80687A}"/>
                </a:ext>
              </a:extLst>
            </p:cNvPr>
            <p:cNvSpPr>
              <a:spLocks noChangeArrowheads="1"/>
            </p:cNvSpPr>
            <p:nvPr/>
          </p:nvSpPr>
          <p:spPr bwMode="auto">
            <a:xfrm>
              <a:off x="6207" y="848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Incolor</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8" name="Rectangle 2">
              <a:extLst>
                <a:ext uri="{FF2B5EF4-FFF2-40B4-BE49-F238E27FC236}">
                  <a16:creationId xmlns:a16="http://schemas.microsoft.com/office/drawing/2014/main" id="{58CA26FD-DA8F-4FA1-879F-8454D125DDA8}"/>
                </a:ext>
              </a:extLst>
            </p:cNvPr>
            <p:cNvSpPr>
              <a:spLocks noChangeArrowheads="1"/>
            </p:cNvSpPr>
            <p:nvPr/>
          </p:nvSpPr>
          <p:spPr bwMode="auto">
            <a:xfrm>
              <a:off x="6207" y="9027"/>
              <a:ext cx="3000" cy="540"/>
            </a:xfrm>
            <a:prstGeom prst="rect">
              <a:avLst/>
            </a:prstGeom>
            <a:solidFill>
              <a:srgbClr val="FFFFFF"/>
            </a:solidFill>
            <a:ln w="19050">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Característico</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sp>
        <p:nvSpPr>
          <p:cNvPr id="29" name="Rectangle 19">
            <a:extLst>
              <a:ext uri="{FF2B5EF4-FFF2-40B4-BE49-F238E27FC236}">
                <a16:creationId xmlns:a16="http://schemas.microsoft.com/office/drawing/2014/main" id="{D9D322C0-FB19-49E1-ABCB-C38694E6C03F}"/>
              </a:ext>
            </a:extLst>
          </p:cNvPr>
          <p:cNvSpPr>
            <a:spLocks noChangeArrowheads="1"/>
          </p:cNvSpPr>
          <p:nvPr/>
        </p:nvSpPr>
        <p:spPr bwMode="auto">
          <a:xfrm>
            <a:off x="685800" y="914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0" name="Imagem 29">
            <a:extLst>
              <a:ext uri="{FF2B5EF4-FFF2-40B4-BE49-F238E27FC236}">
                <a16:creationId xmlns:a16="http://schemas.microsoft.com/office/drawing/2014/main" id="{2DDD72C8-4DAC-4160-84A0-FF1D3F0C6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48391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674C46D-DA26-4CC5-ADB7-6B6512CA9FF2}"/>
              </a:ext>
            </a:extLst>
          </p:cNvPr>
          <p:cNvSpPr txBox="1"/>
          <p:nvPr/>
        </p:nvSpPr>
        <p:spPr>
          <a:xfrm>
            <a:off x="452926" y="1012678"/>
            <a:ext cx="6041877" cy="1960601"/>
          </a:xfrm>
          <a:prstGeom prst="rect">
            <a:avLst/>
          </a:prstGeom>
          <a:noFill/>
        </p:spPr>
        <p:txBody>
          <a:bodyPr wrap="square" rtlCol="0">
            <a:spAutoFit/>
          </a:bodyPr>
          <a:lstStyle/>
          <a:p>
            <a:pPr algn="ctr">
              <a:lnSpc>
                <a:spcPct val="107000"/>
              </a:lnSpc>
              <a:spcAft>
                <a:spcPts val="800"/>
              </a:spcAft>
            </a:pPr>
            <a:r>
              <a:rPr lang="pt-BR" sz="1600" dirty="0">
                <a:latin typeface="Century Gothic" panose="020B0502020202020204" pitchFamily="34" charset="0"/>
              </a:rPr>
              <a:t> </a:t>
            </a:r>
            <a:r>
              <a:rPr lang="pt-BR" sz="16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600" b="1" dirty="0">
                <a:effectLst/>
                <a:latin typeface="Century Gothic" panose="020B0502020202020204" pitchFamily="34" charset="0"/>
                <a:ea typeface="Calibri" panose="020F0502020204030204" pitchFamily="34" charset="0"/>
                <a:cs typeface="Times New Roman" panose="02020603050405020304" pitchFamily="18" charset="0"/>
              </a:rPr>
              <a:t>VISÃO</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dirty="0">
                <a:effectLst/>
                <a:latin typeface="Century Gothic" panose="020B0502020202020204" pitchFamily="34" charset="0"/>
                <a:ea typeface="Calibri" panose="020F0502020204030204" pitchFamily="34" charset="0"/>
                <a:cs typeface="Times New Roman" panose="02020603050405020304" pitchFamily="18" charset="0"/>
              </a:rPr>
              <a:t>Ser uma das maiores empresas do ramo, buscando sempre a evolução tecnológica, sem abrir mão de seus valores e sem desistir de sua missão.</a:t>
            </a:r>
          </a:p>
        </p:txBody>
      </p:sp>
      <p:pic>
        <p:nvPicPr>
          <p:cNvPr id="5" name="Imagem 4">
            <a:extLst>
              <a:ext uri="{FF2B5EF4-FFF2-40B4-BE49-F238E27FC236}">
                <a16:creationId xmlns:a16="http://schemas.microsoft.com/office/drawing/2014/main" id="{5C6CD82B-AF6E-45D0-928D-C87C3638F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912635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a:extLst>
              <a:ext uri="{FF2B5EF4-FFF2-40B4-BE49-F238E27FC236}">
                <a16:creationId xmlns:a16="http://schemas.microsoft.com/office/drawing/2014/main" id="{8EC463FE-0198-4D6D-A7D1-0CE1C4097694}"/>
              </a:ext>
            </a:extLst>
          </p:cNvPr>
          <p:cNvSpPr>
            <a:spLocks noGrp="1"/>
          </p:cNvSpPr>
          <p:nvPr>
            <p:ph type="ftr" sz="quarter" idx="11"/>
          </p:nvPr>
        </p:nvSpPr>
        <p:spPr/>
        <p:txBody>
          <a:bodyPr/>
          <a:lstStyle/>
          <a:p>
            <a:r>
              <a:rPr lang="pt-BR"/>
              <a:t>MAC COATINGS</a:t>
            </a:r>
          </a:p>
        </p:txBody>
      </p:sp>
      <p:sp>
        <p:nvSpPr>
          <p:cNvPr id="6" name="CaixaDeTexto 5">
            <a:extLst>
              <a:ext uri="{FF2B5EF4-FFF2-40B4-BE49-F238E27FC236}">
                <a16:creationId xmlns:a16="http://schemas.microsoft.com/office/drawing/2014/main" id="{89E594AB-0BD9-4633-87D5-84C32E762F06}"/>
              </a:ext>
            </a:extLst>
          </p:cNvPr>
          <p:cNvSpPr txBox="1"/>
          <p:nvPr/>
        </p:nvSpPr>
        <p:spPr>
          <a:xfrm>
            <a:off x="494675" y="5259211"/>
            <a:ext cx="6205928" cy="2031325"/>
          </a:xfrm>
          <a:prstGeom prst="rect">
            <a:avLst/>
          </a:prstGeom>
          <a:noFill/>
        </p:spPr>
        <p:txBody>
          <a:bodyPr wrap="square" rtlCol="0">
            <a:spAutoFit/>
          </a:bodyPr>
          <a:lstStyle/>
          <a:p>
            <a:pPr marR="228600" algn="ctr">
              <a:tabLst>
                <a:tab pos="2743200" algn="ctr"/>
                <a:tab pos="5486400" algn="r"/>
              </a:tabLst>
            </a:pPr>
            <a:r>
              <a:rPr lang="pt-BR" sz="1800" dirty="0">
                <a:effectLst/>
                <a:latin typeface="Century Gothic" panose="020B0502020202020204" pitchFamily="34" charset="0"/>
                <a:ea typeface="Times New Roman" panose="02020603050405020304" pitchFamily="18" charset="0"/>
              </a:rPr>
              <a:t>Mac Coatings Ind. De Tintas </a:t>
            </a:r>
            <a:r>
              <a:rPr lang="pt-BR" sz="1800" dirty="0" err="1">
                <a:effectLst/>
                <a:latin typeface="Century Gothic" panose="020B0502020202020204" pitchFamily="34" charset="0"/>
                <a:ea typeface="Times New Roman" panose="02020603050405020304" pitchFamily="18" charset="0"/>
              </a:rPr>
              <a:t>Quimicas</a:t>
            </a:r>
            <a:r>
              <a:rPr lang="pt-BR" sz="1800" dirty="0">
                <a:effectLst/>
                <a:latin typeface="Century Gothic" panose="020B0502020202020204" pitchFamily="34" charset="0"/>
                <a:ea typeface="Times New Roman" panose="02020603050405020304" pitchFamily="18" charset="0"/>
              </a:rPr>
              <a:t> EIRELI.</a:t>
            </a:r>
          </a:p>
          <a:p>
            <a:pPr algn="ctr">
              <a:tabLst>
                <a:tab pos="2743200" algn="ctr"/>
                <a:tab pos="5486400" algn="r"/>
              </a:tabLst>
            </a:pPr>
            <a:r>
              <a:rPr lang="pt-BR" sz="1800" dirty="0">
                <a:effectLst/>
                <a:latin typeface="Century Gothic" panose="020B0502020202020204" pitchFamily="34" charset="0"/>
                <a:ea typeface="Times New Roman" panose="02020603050405020304" pitchFamily="18" charset="0"/>
              </a:rPr>
              <a:t>Rua dos Metais, Esq. </a:t>
            </a:r>
            <a:r>
              <a:rPr lang="pt-BR" sz="1800" dirty="0" err="1">
                <a:effectLst/>
                <a:latin typeface="Century Gothic" panose="020B0502020202020204" pitchFamily="34" charset="0"/>
                <a:ea typeface="Times New Roman" panose="02020603050405020304" pitchFamily="18" charset="0"/>
              </a:rPr>
              <a:t>Julio</a:t>
            </a:r>
            <a:r>
              <a:rPr lang="pt-BR" sz="1800" dirty="0">
                <a:effectLst/>
                <a:latin typeface="Century Gothic" panose="020B0502020202020204" pitchFamily="34" charset="0"/>
                <a:ea typeface="Times New Roman" panose="02020603050405020304" pitchFamily="18" charset="0"/>
              </a:rPr>
              <a:t> </a:t>
            </a:r>
            <a:r>
              <a:rPr lang="pt-BR" sz="1800" dirty="0" err="1">
                <a:effectLst/>
                <a:latin typeface="Century Gothic" panose="020B0502020202020204" pitchFamily="34" charset="0"/>
                <a:ea typeface="Times New Roman" panose="02020603050405020304" pitchFamily="18" charset="0"/>
              </a:rPr>
              <a:t>Travi</a:t>
            </a:r>
            <a:r>
              <a:rPr lang="pt-BR" sz="1800" dirty="0">
                <a:effectLst/>
                <a:latin typeface="Century Gothic" panose="020B0502020202020204" pitchFamily="34" charset="0"/>
                <a:ea typeface="Times New Roman" panose="02020603050405020304" pitchFamily="18" charset="0"/>
              </a:rPr>
              <a:t>, 1155</a:t>
            </a:r>
          </a:p>
          <a:p>
            <a:pPr algn="ctr">
              <a:tabLst>
                <a:tab pos="2743200" algn="ctr"/>
                <a:tab pos="5486400" algn="r"/>
              </a:tabLst>
            </a:pPr>
            <a:r>
              <a:rPr lang="pt-BR" sz="1800" dirty="0">
                <a:effectLst/>
                <a:latin typeface="Century Gothic" panose="020B0502020202020204" pitchFamily="34" charset="0"/>
                <a:ea typeface="Times New Roman" panose="02020603050405020304" pitchFamily="18" charset="0"/>
              </a:rPr>
              <a:t>Distrito Industrial – Canela – RS</a:t>
            </a:r>
          </a:p>
          <a:p>
            <a:pPr algn="ctr">
              <a:tabLst>
                <a:tab pos="2743200" algn="ctr"/>
                <a:tab pos="5486400" algn="r"/>
              </a:tabLst>
            </a:pPr>
            <a:r>
              <a:rPr lang="pt-BR" sz="1800" dirty="0">
                <a:effectLst/>
                <a:latin typeface="Century Gothic" panose="020B0502020202020204" pitchFamily="34" charset="0"/>
                <a:ea typeface="Times New Roman" panose="02020603050405020304" pitchFamily="18" charset="0"/>
              </a:rPr>
              <a:t>(54) 3282-6660</a:t>
            </a:r>
          </a:p>
          <a:p>
            <a:pPr algn="ctr"/>
            <a:r>
              <a:rPr lang="pt-BR" sz="1800" dirty="0">
                <a:effectLst/>
                <a:latin typeface="Century Gothic" panose="020B0502020202020204" pitchFamily="34" charset="0"/>
                <a:ea typeface="Times New Roman" panose="02020603050405020304" pitchFamily="18" charset="0"/>
              </a:rPr>
              <a:t>www.maccoatings.com.br | comercial1@maccoatings.com.br</a:t>
            </a:r>
          </a:p>
          <a:p>
            <a:endParaRPr lang="pt-BR" dirty="0">
              <a:latin typeface="Century Gothic" panose="020B0502020202020204" pitchFamily="34" charset="0"/>
            </a:endParaRPr>
          </a:p>
        </p:txBody>
      </p:sp>
      <p:pic>
        <p:nvPicPr>
          <p:cNvPr id="2" name="Imagem 1">
            <a:extLst>
              <a:ext uri="{FF2B5EF4-FFF2-40B4-BE49-F238E27FC236}">
                <a16:creationId xmlns:a16="http://schemas.microsoft.com/office/drawing/2014/main" id="{CF87EBFC-FF19-4370-A283-8E60C577D6A8}"/>
              </a:ext>
            </a:extLst>
          </p:cNvPr>
          <p:cNvPicPr>
            <a:picLocks noChangeAspect="1"/>
          </p:cNvPicPr>
          <p:nvPr/>
        </p:nvPicPr>
        <p:blipFill>
          <a:blip r:embed="rId2"/>
          <a:stretch>
            <a:fillRect/>
          </a:stretch>
        </p:blipFill>
        <p:spPr>
          <a:xfrm>
            <a:off x="1028700" y="1162050"/>
            <a:ext cx="4895850" cy="2206300"/>
          </a:xfrm>
          <a:prstGeom prst="rect">
            <a:avLst/>
          </a:prstGeom>
        </p:spPr>
      </p:pic>
    </p:spTree>
    <p:extLst>
      <p:ext uri="{BB962C8B-B14F-4D97-AF65-F5344CB8AC3E}">
        <p14:creationId xmlns:p14="http://schemas.microsoft.com/office/powerpoint/2010/main" val="244007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4A826E7-AD66-4AFE-AB9B-80853704AE96}"/>
              </a:ext>
            </a:extLst>
          </p:cNvPr>
          <p:cNvSpPr txBox="1"/>
          <p:nvPr/>
        </p:nvSpPr>
        <p:spPr>
          <a:xfrm>
            <a:off x="906531" y="4703563"/>
            <a:ext cx="5520928" cy="1015663"/>
          </a:xfrm>
          <a:prstGeom prst="rect">
            <a:avLst/>
          </a:prstGeom>
          <a:noFill/>
        </p:spPr>
        <p:txBody>
          <a:bodyPr wrap="square" rtlCol="0">
            <a:spAutoFit/>
          </a:bodyPr>
          <a:lstStyle/>
          <a:p>
            <a:pPr algn="ctr"/>
            <a:r>
              <a:rPr lang="pt-BR" sz="3600" dirty="0"/>
              <a:t>LINHA DE PRODUTOS</a:t>
            </a:r>
          </a:p>
          <a:p>
            <a:pPr algn="ctr"/>
            <a:endParaRPr lang="pt-BR" sz="2400" dirty="0"/>
          </a:p>
        </p:txBody>
      </p:sp>
    </p:spTree>
    <p:extLst>
      <p:ext uri="{BB962C8B-B14F-4D97-AF65-F5344CB8AC3E}">
        <p14:creationId xmlns:p14="http://schemas.microsoft.com/office/powerpoint/2010/main" val="271412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BDDC6C6-2217-4C1A-8C86-70CD14466E04}"/>
              </a:ext>
            </a:extLst>
          </p:cNvPr>
          <p:cNvSpPr txBox="1"/>
          <p:nvPr/>
        </p:nvSpPr>
        <p:spPr>
          <a:xfrm>
            <a:off x="452926" y="861740"/>
            <a:ext cx="6041877" cy="5717271"/>
          </a:xfrm>
          <a:prstGeom prst="rect">
            <a:avLst/>
          </a:prstGeom>
          <a:noFill/>
        </p:spPr>
        <p:txBody>
          <a:bodyPr wrap="square" rtlCol="0">
            <a:spAutoFit/>
          </a:bodyPr>
          <a:lstStyle/>
          <a:p>
            <a:pPr algn="ctr"/>
            <a:endParaRPr lang="pt-BR" sz="1600" b="1" dirty="0">
              <a:latin typeface="Century Gothic" panose="020B0502020202020204" pitchFamily="34" charset="0"/>
            </a:endParaRPr>
          </a:p>
          <a:p>
            <a:pPr fontAlgn="base"/>
            <a:endParaRPr lang="pt-BR" sz="1600" dirty="0">
              <a:latin typeface="Century Gothic" panose="020B0502020202020204" pitchFamily="34" charset="0"/>
            </a:endParaRPr>
          </a:p>
          <a:p>
            <a:pPr algn="ct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PRODUTOS FABRICADOS PELA MAC COATINGS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1 - Produtos Poliuretanos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São produtos formados por um componente A (verniz ou fundo) constituído por resinas e solventes que reagem com um componente B (catalisador) constituído por resinas reativas e solventes. A secagem destes produtos se dá por evaporação de solventes e por reação química entre os componentes A e B. É um produto muito utilizado na indústria moveleira, devido à grande resistência química apresentada no acabamento final.</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Neste grupo de produtos, temos os seladores PU transparentes catalisados 2X1 e/ou 1X1, primer PU – cores, catalisados 2X1 e 4X1, vernizes PU com brilhos variáveis entre 2 </a:t>
            </a:r>
            <a:r>
              <a:rPr lang="pt-BR" sz="1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gloss</a:t>
            </a: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e 98 gloss. Aqui temos também Fundo Acabamento PU transparentes ou coloridos e Esmaltes PU coloridos conforme um padrão de cor cedido pelo cliente, com brilhos variáveis entre 5 e 98 gloss.</a:t>
            </a:r>
          </a:p>
        </p:txBody>
      </p:sp>
      <p:pic>
        <p:nvPicPr>
          <p:cNvPr id="5" name="Imagem 4">
            <a:extLst>
              <a:ext uri="{FF2B5EF4-FFF2-40B4-BE49-F238E27FC236}">
                <a16:creationId xmlns:a16="http://schemas.microsoft.com/office/drawing/2014/main" id="{46543C78-924F-4BBD-9615-F27DD8C1C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111808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BDDC6C6-2217-4C1A-8C86-70CD14466E04}"/>
              </a:ext>
            </a:extLst>
          </p:cNvPr>
          <p:cNvSpPr txBox="1"/>
          <p:nvPr/>
        </p:nvSpPr>
        <p:spPr>
          <a:xfrm>
            <a:off x="452926" y="861740"/>
            <a:ext cx="6041877" cy="8694240"/>
          </a:xfrm>
          <a:prstGeom prst="rect">
            <a:avLst/>
          </a:prstGeom>
          <a:noFill/>
        </p:spPr>
        <p:txBody>
          <a:bodyPr wrap="square" rtlCol="0">
            <a:spAutoFit/>
          </a:bodyPr>
          <a:lstStyle/>
          <a:p>
            <a:pPr>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2 - Produtos Acrílicos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São produtos similares aos produtos poliuretanos, porem elaborados a partir de uma resina praticamente incolor, e devido a esta característica apresentam alta resistência a luz solar. Os vernizes desta linha, são indicados para aplicação sobre acabamentos brancos ou sobre substratos claros ou que não podem sofrer alteração de cor. A secagem ocorre também pela evaporação de solventes e pela reação química entre os componentes A e B.</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Neste grupo de produtos, temos um selador acrílico, vernizes com brilhos variáveis entre 5 a 98 </a:t>
            </a:r>
            <a:r>
              <a:rPr lang="pt-BR" sz="16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gloss</a:t>
            </a: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e esmaltes brilhantes ou fosco coloridos, conforme um padrão de cor cedido pelo cliente.</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Ainda nesta linha, temos um verniz acrílico mono componente com brilhos 10 e 20 gloss. Neste caso o produto é apenas diluído, não havendo a necessidade de um catalisador. É indicado para aplicação e proteção de efeitos decorativos na madeira.</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3 - Diluentes e/ou Redutores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São produtos constituídos, pela mistura de solventes orgânicos, específicos para cada tipo de produto, cuja função principal, é diminuir a viscosidade ou afinar a tinta, proporcionando melhor aplicação, espalhamento e secagem da tinta.</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Neste caso temos alguns diluentes PU com variáveis graus de tempo de evaporação, desde o mais rápido até o mais lento, conforme a necessidade e adequação do produto no cliente.</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2087A8E-36CA-48A2-AED2-599435F2A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346174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DC2091-EDE0-4E3E-A15D-8456CE2E3432}"/>
              </a:ext>
            </a:extLst>
          </p:cNvPr>
          <p:cNvSpPr txBox="1"/>
          <p:nvPr/>
        </p:nvSpPr>
        <p:spPr>
          <a:xfrm>
            <a:off x="452926" y="1374628"/>
            <a:ext cx="6041877" cy="6647846"/>
          </a:xfrm>
          <a:prstGeom prst="rect">
            <a:avLst/>
          </a:prstGeom>
          <a:noFill/>
        </p:spPr>
        <p:txBody>
          <a:bodyPr wrap="square" rtlCol="0">
            <a:spAutoFit/>
          </a:bodyPr>
          <a:lstStyle/>
          <a:p>
            <a:pPr algn="just">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4 - </a:t>
            </a:r>
            <a:r>
              <a:rPr lang="pt-BR" sz="1600" b="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Thinner’s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Também como os diluentes, são produtos constituídos pela mistura de solventes orgânicos, cuja função principal seria limpeza de peças e equipamentos, ou a diluição de alguns tipos de produtos a base de nitrocelulose, além de tingidores concentrados. Neste caso, dividimos a nossa linha em thinner para fingidores, thinner para limpeza e um produto mais abrangente que denominamos thinner universal.</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5 - Retardadores</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São produtos constituídos pela mistura de solventes orgânicos que possuem um tempo de evaporação lento.  São produtos auxiliares que devem ser adicionados aos produtos principais, quando ocorrer uma necessidade, como por exemplo, nos problemas de branqueamento devido à baixa temperatura do ambiente ou elevado percentual de umidade. Também podem ser utilizados em dias de alta temperatura, quando podem ocorrer problemas de fervura e secagem rápida do produto com consequente falta de alastramento e empoeiramento do filme aplicado.</a:t>
            </a:r>
            <a:endParaRPr lang="pt-BR"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pt-BR" sz="1600" dirty="0">
              <a:latin typeface="Century Gothic" panose="020B0502020202020204" pitchFamily="34" charset="0"/>
            </a:endParaRPr>
          </a:p>
        </p:txBody>
      </p:sp>
      <p:pic>
        <p:nvPicPr>
          <p:cNvPr id="5" name="Imagem 4">
            <a:extLst>
              <a:ext uri="{FF2B5EF4-FFF2-40B4-BE49-F238E27FC236}">
                <a16:creationId xmlns:a16="http://schemas.microsoft.com/office/drawing/2014/main" id="{776E55B2-36F1-4181-8933-A71350A72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0"/>
            <a:ext cx="1587915" cy="555478"/>
          </a:xfrm>
          <a:prstGeom prst="rect">
            <a:avLst/>
          </a:prstGeom>
        </p:spPr>
      </p:pic>
    </p:spTree>
    <p:extLst>
      <p:ext uri="{BB962C8B-B14F-4D97-AF65-F5344CB8AC3E}">
        <p14:creationId xmlns:p14="http://schemas.microsoft.com/office/powerpoint/2010/main" val="246466216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6161</Words>
  <Application>Microsoft Office PowerPoint</Application>
  <PresentationFormat>Papel A4 (210 x 297 mm)</PresentationFormat>
  <Paragraphs>507</Paragraphs>
  <Slides>50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50</vt:i4>
      </vt:variant>
    </vt:vector>
  </HeadingPairs>
  <TitlesOfParts>
    <vt:vector size="58" baseType="lpstr">
      <vt:lpstr>Arial</vt:lpstr>
      <vt:lpstr>Calibri</vt:lpstr>
      <vt:lpstr>Calibri Light</vt:lpstr>
      <vt:lpstr>Century Gothic</vt:lpstr>
      <vt:lpstr>Symbol</vt:lpstr>
      <vt:lpstr>Times New Roman</vt:lpstr>
      <vt:lpstr>Verdana</vt:lpstr>
      <vt:lpstr>Tema do Office</vt:lpstr>
      <vt:lpstr>TREINAMENTO DE PINTURA MOVELEIRA  JUNHO/2021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Claudio</dc:creator>
  <cp:lastModifiedBy>guval</cp:lastModifiedBy>
  <cp:revision>53</cp:revision>
  <cp:lastPrinted>2020-03-09T21:37:36Z</cp:lastPrinted>
  <dcterms:created xsi:type="dcterms:W3CDTF">2020-01-28T17:01:06Z</dcterms:created>
  <dcterms:modified xsi:type="dcterms:W3CDTF">2022-01-27T19:28:29Z</dcterms:modified>
</cp:coreProperties>
</file>